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9"/>
  </p:notesMasterIdLst>
  <p:sldIdLst>
    <p:sldId id="419" r:id="rId2"/>
    <p:sldId id="420" r:id="rId3"/>
    <p:sldId id="421" r:id="rId4"/>
    <p:sldId id="422" r:id="rId5"/>
    <p:sldId id="423" r:id="rId6"/>
    <p:sldId id="424" r:id="rId7"/>
    <p:sldId id="425" r:id="rId8"/>
    <p:sldId id="426" r:id="rId9"/>
    <p:sldId id="427" r:id="rId10"/>
    <p:sldId id="428" r:id="rId11"/>
    <p:sldId id="429" r:id="rId12"/>
    <p:sldId id="430" r:id="rId13"/>
    <p:sldId id="431" r:id="rId14"/>
    <p:sldId id="432" r:id="rId15"/>
    <p:sldId id="433" r:id="rId16"/>
    <p:sldId id="434" r:id="rId17"/>
    <p:sldId id="435" r:id="rId18"/>
    <p:sldId id="436" r:id="rId19"/>
    <p:sldId id="437" r:id="rId20"/>
    <p:sldId id="438" r:id="rId21"/>
    <p:sldId id="439" r:id="rId22"/>
    <p:sldId id="440" r:id="rId23"/>
    <p:sldId id="441" r:id="rId24"/>
    <p:sldId id="442" r:id="rId25"/>
    <p:sldId id="443" r:id="rId26"/>
    <p:sldId id="444" r:id="rId27"/>
    <p:sldId id="445" r:id="rId28"/>
    <p:sldId id="446" r:id="rId29"/>
    <p:sldId id="447" r:id="rId30"/>
    <p:sldId id="448" r:id="rId31"/>
    <p:sldId id="449" r:id="rId32"/>
    <p:sldId id="450" r:id="rId33"/>
    <p:sldId id="451" r:id="rId34"/>
    <p:sldId id="452"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67" r:id="rId50"/>
    <p:sldId id="468" r:id="rId51"/>
    <p:sldId id="469" r:id="rId52"/>
    <p:sldId id="470" r:id="rId53"/>
    <p:sldId id="471" r:id="rId54"/>
    <p:sldId id="472" r:id="rId55"/>
    <p:sldId id="473" r:id="rId56"/>
    <p:sldId id="474" r:id="rId57"/>
    <p:sldId id="475"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8" autoAdjust="0"/>
    <p:restoredTop sz="94660"/>
  </p:normalViewPr>
  <p:slideViewPr>
    <p:cSldViewPr snapToGrid="0">
      <p:cViewPr varScale="1">
        <p:scale>
          <a:sx n="84" d="100"/>
          <a:sy n="84" d="100"/>
        </p:scale>
        <p:origin x="1397"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2020/7/10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AA48725-B6CE-4AFF-8733-DFD10266E4C0}"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1096D7-65BA-4ADC-8664-72F9787C0F4E}"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BD176A-8DB1-4F90-812A-DDF3E52D270D}"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23E966-4165-4DF3-9ED7-ECAC53E89153}"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523F5BF-735E-435B-A669-DDFF796AE1A5}"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D01CAF-1CCE-4CF8-8917-006364B2A2DA}"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6C1FE84-935D-4823-8999-5C292F1BF29F}" type="datetime1">
              <a:rPr lang="zh-TW" altLang="en-US" smtClean="0"/>
              <a:t>2020/7/10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697DB32-3E2B-479F-A1E0-73EE09A9D478}" type="datetime1">
              <a:rPr lang="zh-TW" altLang="en-US" smtClean="0"/>
              <a:t>2020/7/10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161D9-7126-4A78-8B4C-49BC4435D227}" type="datetime1">
              <a:rPr lang="zh-TW" altLang="en-US" smtClean="0"/>
              <a:t>2020/7/10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3E47A58-E33F-40CD-A470-458931742A15}"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CA777C8-8465-4237-B3F2-515DD52AC11C}"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E679D-8515-4143-82C9-BF5D1E386786}" type="datetime1">
              <a:rPr lang="zh-TW" altLang="en-US" smtClean="0"/>
              <a:t>2020/7/10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imiyuki.net/blog/2016/09/05/twctf-2016-vigenere-ciph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566372"/>
            <a:ext cx="7772400" cy="862628"/>
          </a:xfrm>
        </p:spPr>
        <p:txBody>
          <a:bodyPr>
            <a:normAutofit fontScale="90000"/>
          </a:bodyPr>
          <a:lstStyle/>
          <a:p>
            <a:r>
              <a:rPr lang="zh-TW" altLang="en-US" b="1" dirty="0">
                <a:solidFill>
                  <a:schemeClr val="tx1"/>
                </a:solidFill>
              </a:rPr>
              <a:t>基礎加密</a:t>
            </a:r>
            <a:r>
              <a:rPr lang="en-US" altLang="zh-TW" b="1" dirty="0">
                <a:solidFill>
                  <a:schemeClr val="tx1"/>
                </a:solidFill>
              </a:rPr>
              <a:t>/</a:t>
            </a:r>
            <a:r>
              <a:rPr lang="zh-TW" altLang="en-US" b="1" dirty="0">
                <a:solidFill>
                  <a:schemeClr val="tx1"/>
                </a:solidFill>
              </a:rPr>
              <a:t>解密與破密</a:t>
            </a:r>
          </a:p>
        </p:txBody>
      </p:sp>
      <p:sp>
        <p:nvSpPr>
          <p:cNvPr id="8" name="矩形 7">
            <a:extLst>
              <a:ext uri="{FF2B5EF4-FFF2-40B4-BE49-F238E27FC236}">
                <a16:creationId xmlns:a16="http://schemas.microsoft.com/office/drawing/2014/main" id="{A1FFAAB5-5CB8-404C-84B6-708777125142}"/>
              </a:ext>
            </a:extLst>
          </p:cNvPr>
          <p:cNvSpPr/>
          <p:nvPr/>
        </p:nvSpPr>
        <p:spPr>
          <a:xfrm>
            <a:off x="4953000" y="5486400"/>
            <a:ext cx="3733061" cy="276999"/>
          </a:xfrm>
          <a:prstGeom prst="rect">
            <a:avLst/>
          </a:prstGeom>
        </p:spPr>
        <p:txBody>
          <a:bodyPr wrap="square">
            <a:spAutoFit/>
          </a:bodyPr>
          <a:lstStyle/>
          <a:p>
            <a:r>
              <a:rPr lang="zh-TW" altLang="en-US" sz="1200" dirty="0"/>
              <a:t>本課程所使用之圖片歸原著作權所有，不做商業用途。</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a:t>
            </a:fld>
            <a:endParaRPr lang="zh-TW" altLang="en-US"/>
          </a:p>
        </p:txBody>
      </p:sp>
      <p:sp>
        <p:nvSpPr>
          <p:cNvPr id="5" name="矩形 4">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579974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nvPr>
        </p:nvGraphicFramePr>
        <p:xfrm>
          <a:off x="196163" y="1651741"/>
          <a:ext cx="8620383" cy="4030980"/>
        </p:xfrm>
        <a:graphic>
          <a:graphicData uri="http://schemas.openxmlformats.org/drawingml/2006/table">
            <a:tbl>
              <a:tblPr firstRow="1" bandRow="1">
                <a:tableStyleId>{5C22544A-7EE6-4342-B048-85BDC9FD1C3A}</a:tableStyleId>
              </a:tblPr>
              <a:tblGrid>
                <a:gridCol w="2318437">
                  <a:extLst>
                    <a:ext uri="{9D8B030D-6E8A-4147-A177-3AD203B41FA5}">
                      <a16:colId xmlns:a16="http://schemas.microsoft.com/office/drawing/2014/main" val="20000"/>
                    </a:ext>
                  </a:extLst>
                </a:gridCol>
                <a:gridCol w="6301946">
                  <a:extLst>
                    <a:ext uri="{9D8B030D-6E8A-4147-A177-3AD203B41FA5}">
                      <a16:colId xmlns:a16="http://schemas.microsoft.com/office/drawing/2014/main" val="20001"/>
                    </a:ext>
                  </a:extLst>
                </a:gridCol>
              </a:tblGrid>
              <a:tr h="278130">
                <a:tc>
                  <a:txBody>
                    <a:bodyPr/>
                    <a:lstStyle/>
                    <a:p>
                      <a:endParaRPr lang="zh-TW" altLang="en-US" sz="1400" dirty="0"/>
                    </a:p>
                  </a:txBody>
                  <a:tcPr marL="68580" marR="68580" marT="34290" marB="34290"/>
                </a:tc>
                <a:tc>
                  <a:txBody>
                    <a:bodyPr/>
                    <a:lstStyle/>
                    <a:p>
                      <a:endParaRPr lang="zh-TW" altLang="en-US" sz="1400"/>
                    </a:p>
                  </a:txBody>
                  <a:tcPr marL="68580" marR="68580" marT="34290" marB="34290"/>
                </a:tc>
                <a:extLst>
                  <a:ext uri="{0D108BD9-81ED-4DB2-BD59-A6C34878D82A}">
                    <a16:rowId xmlns:a16="http://schemas.microsoft.com/office/drawing/2014/main" val="10000"/>
                  </a:ext>
                </a:extLst>
              </a:tr>
              <a:tr h="278130">
                <a:tc>
                  <a:txBody>
                    <a:bodyPr/>
                    <a:lstStyle/>
                    <a:p>
                      <a:r>
                        <a:rPr lang="en-US" altLang="zh-TW" sz="1400" dirty="0"/>
                        <a:t>Substitution ciphers</a:t>
                      </a:r>
                    </a:p>
                    <a:p>
                      <a:r>
                        <a:rPr lang="zh-TW" altLang="en-US" sz="1400" b="1" dirty="0">
                          <a:effectLst>
                            <a:outerShdw blurRad="38100" dist="38100" dir="2700000" algn="tl">
                              <a:srgbClr val="000000">
                                <a:alpha val="43137"/>
                              </a:srgbClr>
                            </a:outerShdw>
                          </a:effectLst>
                        </a:rPr>
                        <a:t>替換加密</a:t>
                      </a:r>
                      <a:endParaRPr lang="zh-TW" altLang="en-US" sz="1400" dirty="0"/>
                    </a:p>
                  </a:txBody>
                  <a:tcPr marL="68580" marR="68580" marT="34290" marB="34290">
                    <a:solidFill>
                      <a:srgbClr val="FFFF00"/>
                    </a:solidFill>
                  </a:tcPr>
                </a:tc>
                <a:tc>
                  <a:txBody>
                    <a:bodyPr/>
                    <a:lstStyle/>
                    <a:p>
                      <a:r>
                        <a:rPr lang="en-US" altLang="zh-TW" sz="1400" dirty="0"/>
                        <a:t>https://en.wikipedia.org/wiki/Substitution_cipher</a:t>
                      </a:r>
                      <a:endParaRPr lang="zh-TW" altLang="en-US" sz="1400" dirty="0"/>
                    </a:p>
                  </a:txBody>
                  <a:tcPr marL="68580" marR="68580" marT="34290" marB="34290">
                    <a:solidFill>
                      <a:srgbClr val="FFFF00"/>
                    </a:solidFill>
                  </a:tcPr>
                </a:tc>
                <a:extLst>
                  <a:ext uri="{0D108BD9-81ED-4DB2-BD59-A6C34878D82A}">
                    <a16:rowId xmlns:a16="http://schemas.microsoft.com/office/drawing/2014/main" val="10001"/>
                  </a:ext>
                </a:extLst>
              </a:tr>
              <a:tr h="278130">
                <a:tc rowSpan="2">
                  <a:txBody>
                    <a:bodyPr/>
                    <a:lstStyle/>
                    <a:p>
                      <a:r>
                        <a:rPr lang="en-US" altLang="zh-TW" sz="1400" dirty="0" err="1"/>
                        <a:t>Monoalphabetic</a:t>
                      </a:r>
                      <a:r>
                        <a:rPr lang="en-US" altLang="zh-TW" sz="1400" dirty="0"/>
                        <a:t> substitution</a:t>
                      </a:r>
                      <a:endParaRPr lang="zh-TW" altLang="en-US" sz="1400" dirty="0"/>
                    </a:p>
                  </a:txBody>
                  <a:tcPr marL="68580" marR="68580" marT="34290" marB="34290"/>
                </a:tc>
                <a:tc>
                  <a:txBody>
                    <a:bodyPr/>
                    <a:lstStyle/>
                    <a:p>
                      <a:r>
                        <a:rPr lang="ja-JP" altLang="en-US" sz="1400" dirty="0">
                          <a:latin typeface="標楷體" panose="03000509000000000000" pitchFamily="65" charset="-120"/>
                          <a:ea typeface="標楷體" panose="03000509000000000000" pitchFamily="65" charset="-120"/>
                        </a:rPr>
                        <a:t>凱撒密碼</a:t>
                      </a:r>
                      <a:r>
                        <a:rPr lang="en-US" altLang="zh-TW" sz="1400" b="1" dirty="0">
                          <a:effectLst>
                            <a:outerShdw blurRad="38100" dist="38100" dir="2700000" algn="tl">
                              <a:srgbClr val="000000">
                                <a:alpha val="43137"/>
                              </a:srgbClr>
                            </a:outerShdw>
                          </a:effectLst>
                        </a:rPr>
                        <a:t>Caesar cipher(ROT13)</a:t>
                      </a:r>
                      <a:r>
                        <a:rPr lang="zh-TW" altLang="en-US" sz="1400" b="1" dirty="0">
                          <a:effectLst>
                            <a:outerShdw blurRad="38100" dist="38100" dir="2700000" algn="tl">
                              <a:srgbClr val="000000">
                                <a:alpha val="43137"/>
                              </a:srgbClr>
                            </a:outerShdw>
                          </a:effectLst>
                        </a:rPr>
                        <a:t> </a:t>
                      </a:r>
                      <a:r>
                        <a:rPr lang="en-US" altLang="zh-TW" sz="1400" b="1" dirty="0">
                          <a:effectLst>
                            <a:outerShdw blurRad="38100" dist="38100" dir="2700000" algn="tl">
                              <a:srgbClr val="000000">
                                <a:alpha val="43137"/>
                              </a:srgbClr>
                            </a:outerShdw>
                          </a:effectLst>
                        </a:rPr>
                        <a:t>[https://en.wikipedia.org/wiki/Caesar_cipher]</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278130">
                <a:tc vMerge="1">
                  <a:txBody>
                    <a:bodyPr/>
                    <a:lstStyle/>
                    <a:p>
                      <a:endParaRPr lang="zh-TW" altLang="en-US" sz="1400" dirty="0"/>
                    </a:p>
                  </a:txBody>
                  <a:tcPr marL="68580" marR="68580" marT="34290" marB="34290"/>
                </a:tc>
                <a:tc>
                  <a:txBody>
                    <a:bodyPr/>
                    <a:lstStyle/>
                    <a:p>
                      <a:r>
                        <a:rPr lang="en-US" altLang="zh-TW" sz="1400" dirty="0"/>
                        <a:t>Affine cipher</a:t>
                      </a:r>
                      <a:r>
                        <a:rPr lang="zh-TW" altLang="en-US" sz="1400" dirty="0"/>
                        <a:t>    </a:t>
                      </a:r>
                      <a:r>
                        <a:rPr lang="en-US" altLang="zh-TW" sz="1400" dirty="0" err="1"/>
                        <a:t>Atbash</a:t>
                      </a:r>
                      <a:r>
                        <a:rPr lang="en-US" altLang="zh-TW" sz="1400" dirty="0"/>
                        <a:t> cipher</a:t>
                      </a:r>
                      <a:r>
                        <a:rPr lang="zh-TW" altLang="en-US" sz="1400" dirty="0"/>
                        <a:t>  </a:t>
                      </a:r>
                      <a:r>
                        <a:rPr lang="en-US" altLang="zh-TW" sz="1400" dirty="0"/>
                        <a:t>Keyword cipher</a:t>
                      </a:r>
                      <a:endParaRPr lang="zh-TW" altLang="en-US" sz="1400" dirty="0"/>
                    </a:p>
                  </a:txBody>
                  <a:tcPr marL="68580" marR="68580" marT="34290" marB="34290"/>
                </a:tc>
                <a:extLst>
                  <a:ext uri="{0D108BD9-81ED-4DB2-BD59-A6C34878D82A}">
                    <a16:rowId xmlns:a16="http://schemas.microsoft.com/office/drawing/2014/main" val="10003"/>
                  </a:ext>
                </a:extLst>
              </a:tr>
              <a:tr h="685800">
                <a:tc>
                  <a:txBody>
                    <a:bodyPr/>
                    <a:lstStyle/>
                    <a:p>
                      <a:r>
                        <a:rPr lang="en-US" altLang="zh-TW" sz="1400" dirty="0"/>
                        <a:t>Polyalphabetic substitution</a:t>
                      </a:r>
                      <a:endParaRPr lang="zh-TW" altLang="en-US" sz="1400" dirty="0"/>
                    </a:p>
                  </a:txBody>
                  <a:tcPr marL="68580" marR="68580" marT="34290" marB="34290"/>
                </a:tc>
                <a:tc>
                  <a:txBody>
                    <a:bodyPr/>
                    <a:lstStyle/>
                    <a:p>
                      <a:r>
                        <a:rPr lang="en-US" altLang="zh-TW" sz="1400" b="1" dirty="0" err="1">
                          <a:effectLst>
                            <a:outerShdw blurRad="38100" dist="38100" dir="2700000" algn="tl">
                              <a:srgbClr val="000000">
                                <a:alpha val="43137"/>
                              </a:srgbClr>
                            </a:outerShdw>
                          </a:effectLst>
                        </a:rPr>
                        <a:t>Vigenère</a:t>
                      </a:r>
                      <a:r>
                        <a:rPr lang="en-US" altLang="zh-TW" sz="1400" b="1" dirty="0">
                          <a:effectLst>
                            <a:outerShdw blurRad="38100" dist="38100" dir="2700000" algn="tl">
                              <a:srgbClr val="000000">
                                <a:alpha val="43137"/>
                              </a:srgbClr>
                            </a:outerShdw>
                          </a:effectLst>
                        </a:rPr>
                        <a:t> cipher</a:t>
                      </a:r>
                      <a:r>
                        <a:rPr lang="zh-TW" altLang="en-US" sz="1400" b="1" dirty="0">
                          <a:effectLst>
                            <a:outerShdw blurRad="38100" dist="38100" dir="2700000" algn="tl">
                              <a:srgbClr val="000000">
                                <a:alpha val="43137"/>
                              </a:srgbClr>
                            </a:outerShdw>
                          </a:effectLst>
                        </a:rPr>
                        <a:t> </a:t>
                      </a:r>
                      <a:r>
                        <a:rPr lang="en-US" altLang="zh-TW" sz="1400" b="1" dirty="0">
                          <a:effectLst>
                            <a:outerShdw blurRad="38100" dist="38100" dir="2700000" algn="tl">
                              <a:srgbClr val="000000">
                                <a:alpha val="43137"/>
                              </a:srgbClr>
                            </a:outerShdw>
                          </a:effectLst>
                        </a:rPr>
                        <a:t>(https://en.wikipedia.org/wiki/Vigen%C3%A8re_cipher)</a:t>
                      </a:r>
                    </a:p>
                    <a:p>
                      <a:r>
                        <a:rPr lang="en-US" altLang="zh-TW" sz="1400" dirty="0" err="1"/>
                        <a:t>Autokey</a:t>
                      </a:r>
                      <a:r>
                        <a:rPr lang="en-US" altLang="zh-TW" sz="1400" dirty="0"/>
                        <a:t> cipher</a:t>
                      </a:r>
                    </a:p>
                    <a:p>
                      <a:r>
                        <a:rPr lang="en-US" altLang="zh-TW" sz="1400" dirty="0"/>
                        <a:t>Homophonic substitution cipher</a:t>
                      </a:r>
                      <a:endParaRPr lang="zh-TW" altLang="en-US" sz="1400" dirty="0"/>
                    </a:p>
                  </a:txBody>
                  <a:tcPr marL="68580" marR="68580" marT="34290" marB="34290"/>
                </a:tc>
                <a:extLst>
                  <a:ext uri="{0D108BD9-81ED-4DB2-BD59-A6C34878D82A}">
                    <a16:rowId xmlns:a16="http://schemas.microsoft.com/office/drawing/2014/main" val="10004"/>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Polygraphic</a:t>
                      </a:r>
                      <a:r>
                        <a:rPr lang="en-US" altLang="zh-TW" sz="1400" dirty="0"/>
                        <a:t> substitution</a:t>
                      </a:r>
                    </a:p>
                  </a:txBody>
                  <a:tcPr marL="68580" marR="68580" marT="34290" marB="34290"/>
                </a:tc>
                <a:tc>
                  <a:txBody>
                    <a:bodyPr/>
                    <a:lstStyle/>
                    <a:p>
                      <a:r>
                        <a:rPr lang="en-US" altLang="zh-TW" sz="1400" dirty="0" err="1"/>
                        <a:t>Playfair</a:t>
                      </a:r>
                      <a:r>
                        <a:rPr lang="en-US" altLang="zh-TW" sz="1400" dirty="0"/>
                        <a:t> cipher</a:t>
                      </a:r>
                      <a:r>
                        <a:rPr lang="zh-TW" altLang="en-US" sz="1400" dirty="0"/>
                        <a:t>    </a:t>
                      </a:r>
                      <a:r>
                        <a:rPr lang="en-US" altLang="zh-TW" sz="1400" dirty="0"/>
                        <a:t>Hill cipher</a:t>
                      </a:r>
                      <a:endParaRPr lang="zh-TW" altLang="en-US" sz="1400" dirty="0"/>
                    </a:p>
                  </a:txBody>
                  <a:tcPr marL="68580" marR="68580" marT="34290" marB="34290"/>
                </a:tc>
                <a:extLst>
                  <a:ext uri="{0D108BD9-81ED-4DB2-BD59-A6C34878D82A}">
                    <a16:rowId xmlns:a16="http://schemas.microsoft.com/office/drawing/2014/main" val="10005"/>
                  </a:ext>
                </a:extLst>
              </a:tr>
              <a:tr h="278130">
                <a:tc>
                  <a:txBody>
                    <a:bodyPr/>
                    <a:lstStyle/>
                    <a:p>
                      <a:r>
                        <a:rPr lang="en-US" altLang="zh-TW" sz="1400" dirty="0"/>
                        <a:t>Transposition ciphers </a:t>
                      </a:r>
                    </a:p>
                    <a:p>
                      <a:r>
                        <a:rPr lang="zh-TW" altLang="en-US" sz="1400" dirty="0"/>
                        <a:t>換位加密法</a:t>
                      </a:r>
                    </a:p>
                  </a:txBody>
                  <a:tcPr marL="68580" marR="68580" marT="34290" marB="34290">
                    <a:solidFill>
                      <a:srgbClr val="FFFF00"/>
                    </a:solidFill>
                  </a:tcPr>
                </a:tc>
                <a:tc>
                  <a:txBody>
                    <a:bodyPr/>
                    <a:lstStyle/>
                    <a:p>
                      <a:r>
                        <a:rPr lang="en-US" altLang="zh-TW" sz="1400" dirty="0"/>
                        <a:t>https://en.wikipedia.org/wiki/Transposition_cipher</a:t>
                      </a:r>
                      <a:endParaRPr lang="zh-TW" altLang="en-US" sz="1400" dirty="0"/>
                    </a:p>
                  </a:txBody>
                  <a:tcPr marL="68580" marR="68580" marT="34290" marB="34290">
                    <a:solidFill>
                      <a:srgbClr val="FFFF00"/>
                    </a:solidFill>
                  </a:tcPr>
                </a:tc>
                <a:extLst>
                  <a:ext uri="{0D108BD9-81ED-4DB2-BD59-A6C34878D82A}">
                    <a16:rowId xmlns:a16="http://schemas.microsoft.com/office/drawing/2014/main" val="10006"/>
                  </a:ext>
                </a:extLst>
              </a:tr>
              <a:tr h="278130">
                <a:tc>
                  <a:txBody>
                    <a:bodyPr/>
                    <a:lstStyle/>
                    <a:p>
                      <a:endParaRPr lang="zh-TW" altLang="en-US" sz="1400"/>
                    </a:p>
                  </a:txBody>
                  <a:tcPr marL="68580" marR="68580" marT="34290" marB="34290"/>
                </a:tc>
                <a:tc>
                  <a:txBody>
                    <a:bodyPr/>
                    <a:lstStyle/>
                    <a:p>
                      <a:r>
                        <a:rPr lang="en-US" altLang="zh-TW" sz="1400" dirty="0"/>
                        <a:t>Rail Fence cipher</a:t>
                      </a:r>
                      <a:r>
                        <a:rPr lang="zh-TW" altLang="en-US" sz="1400" dirty="0"/>
                        <a:t>      </a:t>
                      </a:r>
                      <a:r>
                        <a:rPr lang="en-US" altLang="zh-TW" sz="1400" dirty="0"/>
                        <a:t>Route cipher</a:t>
                      </a:r>
                      <a:endParaRPr lang="zh-TW" altLang="en-US" sz="1400" dirty="0"/>
                    </a:p>
                  </a:txBody>
                  <a:tcPr marL="68580" marR="68580" marT="34290" marB="34290"/>
                </a:tc>
                <a:extLst>
                  <a:ext uri="{0D108BD9-81ED-4DB2-BD59-A6C34878D82A}">
                    <a16:rowId xmlns:a16="http://schemas.microsoft.com/office/drawing/2014/main" val="10007"/>
                  </a:ext>
                </a:extLst>
              </a:tr>
              <a:tr h="891540">
                <a:tc>
                  <a:txBody>
                    <a:bodyPr/>
                    <a:lstStyle/>
                    <a:p>
                      <a:endParaRPr lang="zh-TW" altLang="en-US" sz="1400" dirty="0"/>
                    </a:p>
                  </a:txBody>
                  <a:tcPr marL="68580" marR="68580" marT="34290" marB="34290"/>
                </a:tc>
                <a:tc>
                  <a:txBody>
                    <a:bodyPr/>
                    <a:lstStyle/>
                    <a:p>
                      <a:r>
                        <a:rPr lang="en-US" altLang="zh-TW" sz="1400" dirty="0" err="1"/>
                        <a:t>Scytale</a:t>
                      </a:r>
                      <a:endParaRPr lang="en-US" altLang="zh-TW" sz="1400" dirty="0"/>
                    </a:p>
                    <a:p>
                      <a:r>
                        <a:rPr lang="en-US" altLang="zh-TW" sz="1400" dirty="0"/>
                        <a:t>Grille</a:t>
                      </a:r>
                    </a:p>
                    <a:p>
                      <a:r>
                        <a:rPr lang="en-US" altLang="zh-TW" sz="1400" dirty="0"/>
                        <a:t>Permutation cipher</a:t>
                      </a:r>
                    </a:p>
                    <a:p>
                      <a:r>
                        <a:rPr lang="en-US" altLang="zh-TW" sz="1400" dirty="0"/>
                        <a:t>VIC cipher </a:t>
                      </a:r>
                      <a:endParaRPr lang="zh-TW" altLang="en-US" sz="1400" dirty="0"/>
                    </a:p>
                  </a:txBody>
                  <a:tcPr marL="68580" marR="68580" marT="34290" marB="34290"/>
                </a:tc>
                <a:extLst>
                  <a:ext uri="{0D108BD9-81ED-4DB2-BD59-A6C34878D82A}">
                    <a16:rowId xmlns:a16="http://schemas.microsoft.com/office/drawing/2014/main" val="10008"/>
                  </a:ext>
                </a:extLst>
              </a:tr>
            </a:tbl>
          </a:graphicData>
        </a:graphic>
      </p:graphicFrame>
      <p:sp>
        <p:nvSpPr>
          <p:cNvPr id="4" name="矩形 3"/>
          <p:cNvSpPr/>
          <p:nvPr/>
        </p:nvSpPr>
        <p:spPr>
          <a:xfrm>
            <a:off x="196163" y="1295400"/>
            <a:ext cx="4084067" cy="300082"/>
          </a:xfrm>
          <a:prstGeom prst="rect">
            <a:avLst/>
          </a:prstGeom>
          <a:solidFill>
            <a:srgbClr val="FFFF00"/>
          </a:solidFill>
        </p:spPr>
        <p:txBody>
          <a:bodyPr wrap="none">
            <a:spAutoFit/>
          </a:bodyPr>
          <a:lstStyle/>
          <a:p>
            <a:r>
              <a:rPr lang="en-US" altLang="zh-TW" sz="1350" dirty="0"/>
              <a:t>https://en.wikipedia.org/wiki/Outline_of_cryptography</a:t>
            </a:r>
            <a:endParaRPr lang="zh-TW" altLang="en-US" sz="1350" dirty="0"/>
          </a:p>
        </p:txBody>
      </p:sp>
      <p:sp>
        <p:nvSpPr>
          <p:cNvPr id="3" name="矩形圖說文字 2"/>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古典密碼</a:t>
            </a:r>
            <a:r>
              <a:rPr lang="en-US" altLang="zh-TW" dirty="0"/>
              <a:t/>
            </a:r>
            <a:br>
              <a:rPr lang="en-US" altLang="zh-TW" dirty="0"/>
            </a:br>
            <a:r>
              <a:rPr lang="en-US" altLang="zh-TW" dirty="0"/>
              <a:t>classical ciphers</a:t>
            </a: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10</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60278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凱撒密碼</a:t>
            </a:r>
            <a:r>
              <a:rPr lang="en-US" altLang="zh-TW" sz="6600" dirty="0"/>
              <a:t>@</a:t>
            </a:r>
            <a:r>
              <a:rPr lang="zh-TW" altLang="en-US" sz="6600" dirty="0"/>
              <a:t>替換式密碼</a:t>
            </a:r>
            <a:br>
              <a:rPr lang="zh-TW" altLang="en-US" sz="6600" dirty="0"/>
            </a:br>
            <a:r>
              <a:rPr lang="en-US" altLang="zh-TW" sz="6600" dirty="0"/>
              <a:t>Caesar cipher(ROT13) @Substitution cipher</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11</a:t>
            </a:fld>
            <a:endParaRPr lang="zh-TW" altLang="en-US"/>
          </a:p>
        </p:txBody>
      </p:sp>
    </p:spTree>
    <p:extLst>
      <p:ext uri="{BB962C8B-B14F-4D97-AF65-F5344CB8AC3E}">
        <p14:creationId xmlns:p14="http://schemas.microsoft.com/office/powerpoint/2010/main" val="4101833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74399" y="1115862"/>
            <a:ext cx="2087812" cy="2357438"/>
          </a:xfrm>
          <a:prstGeom prst="rect">
            <a:avLst/>
          </a:prstGeom>
        </p:spPr>
      </p:pic>
      <p:sp>
        <p:nvSpPr>
          <p:cNvPr id="5" name="矩形圖說文字 4"/>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古典密碼</a:t>
            </a:r>
            <a:r>
              <a:rPr lang="ja-JP" altLang="en-US" sz="2800" dirty="0">
                <a:latin typeface="標楷體" panose="03000509000000000000" pitchFamily="65" charset="-120"/>
                <a:ea typeface="標楷體" panose="03000509000000000000" pitchFamily="65" charset="-120"/>
              </a:rPr>
              <a:t>のの凱撒密碼</a:t>
            </a:r>
            <a:r>
              <a:rPr lang="en-US" altLang="zh-TW" dirty="0"/>
              <a:t/>
            </a:r>
            <a:br>
              <a:rPr lang="en-US" altLang="zh-TW" dirty="0"/>
            </a:br>
            <a:r>
              <a:rPr lang="en-US" altLang="zh-TW" dirty="0"/>
              <a:t>classical ciphers||Caesar cipher(ROT13) [https://en.wikipedia.org/wiki/Caesar_cipher]</a:t>
            </a:r>
          </a:p>
        </p:txBody>
      </p:sp>
      <p:sp>
        <p:nvSpPr>
          <p:cNvPr id="6" name="矩形 5"/>
          <p:cNvSpPr/>
          <p:nvPr/>
        </p:nvSpPr>
        <p:spPr>
          <a:xfrm>
            <a:off x="274399" y="3473300"/>
            <a:ext cx="1954381" cy="369332"/>
          </a:xfrm>
          <a:prstGeom prst="rect">
            <a:avLst/>
          </a:prstGeom>
        </p:spPr>
        <p:txBody>
          <a:bodyPr wrap="none">
            <a:spAutoFit/>
          </a:bodyPr>
          <a:lstStyle/>
          <a:p>
            <a:r>
              <a:rPr lang="en-US" altLang="zh-TW" dirty="0"/>
              <a:t>Gaius Julius Caesar</a:t>
            </a:r>
            <a:endParaRPr lang="zh-TW" altLang="en-US" dirty="0"/>
          </a:p>
        </p:txBody>
      </p:sp>
      <p:sp>
        <p:nvSpPr>
          <p:cNvPr id="7" name="矩形 6"/>
          <p:cNvSpPr/>
          <p:nvPr/>
        </p:nvSpPr>
        <p:spPr>
          <a:xfrm>
            <a:off x="93355" y="5834431"/>
            <a:ext cx="4270849" cy="369332"/>
          </a:xfrm>
          <a:prstGeom prst="rect">
            <a:avLst/>
          </a:prstGeom>
        </p:spPr>
        <p:txBody>
          <a:bodyPr wrap="none">
            <a:spAutoFit/>
          </a:bodyPr>
          <a:lstStyle/>
          <a:p>
            <a:r>
              <a:rPr lang="en-US" altLang="zh-TW" dirty="0"/>
              <a:t>https://en.wikipedia.org/wiki/Julius_Caesar</a:t>
            </a:r>
            <a:endParaRPr lang="zh-TW" altLang="en-US" dirty="0"/>
          </a:p>
        </p:txBody>
      </p:sp>
      <p:pic>
        <p:nvPicPr>
          <p:cNvPr id="8" name="圖片 7"/>
          <p:cNvPicPr>
            <a:picLocks noChangeAspect="1"/>
          </p:cNvPicPr>
          <p:nvPr/>
        </p:nvPicPr>
        <p:blipFill>
          <a:blip r:embed="rId3"/>
          <a:stretch>
            <a:fillRect/>
          </a:stretch>
        </p:blipFill>
        <p:spPr>
          <a:xfrm>
            <a:off x="5445480" y="4642547"/>
            <a:ext cx="3069870" cy="1291903"/>
          </a:xfrm>
          <a:prstGeom prst="rect">
            <a:avLst/>
          </a:prstGeom>
        </p:spPr>
      </p:pic>
      <p:sp>
        <p:nvSpPr>
          <p:cNvPr id="9" name="矩形 8"/>
          <p:cNvSpPr/>
          <p:nvPr/>
        </p:nvSpPr>
        <p:spPr>
          <a:xfrm>
            <a:off x="3476625" y="3792802"/>
            <a:ext cx="4572000" cy="646331"/>
          </a:xfrm>
          <a:prstGeom prst="rect">
            <a:avLst/>
          </a:prstGeom>
        </p:spPr>
        <p:txBody>
          <a:bodyPr>
            <a:spAutoFit/>
          </a:bodyPr>
          <a:lstStyle/>
          <a:p>
            <a:r>
              <a:rPr lang="en-US" altLang="zh-TW" dirty="0"/>
              <a:t>Plain:   </a:t>
            </a:r>
            <a:r>
              <a:rPr lang="zh-TW" altLang="en-US" dirty="0"/>
              <a:t>  </a:t>
            </a:r>
            <a:r>
              <a:rPr lang="en-US" altLang="zh-TW" dirty="0"/>
              <a:t> ABCDEFGHIJKLMNOPQRSTUVWXYZ</a:t>
            </a:r>
          </a:p>
          <a:p>
            <a:r>
              <a:rPr lang="en-US" altLang="zh-TW" dirty="0"/>
              <a:t>Cipher:   XYZABCDEFGHIJKLMNOPQRSTUVW</a:t>
            </a:r>
            <a:endParaRPr lang="zh-TW" altLang="en-US" dirty="0"/>
          </a:p>
        </p:txBody>
      </p:sp>
      <p:cxnSp>
        <p:nvCxnSpPr>
          <p:cNvPr id="11" name="直線接點 10"/>
          <p:cNvCxnSpPr/>
          <p:nvPr/>
        </p:nvCxnSpPr>
        <p:spPr>
          <a:xfrm flipV="1">
            <a:off x="3399130" y="3509572"/>
            <a:ext cx="5619750" cy="4423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4"/>
          <a:stretch>
            <a:fillRect/>
          </a:stretch>
        </p:blipFill>
        <p:spPr>
          <a:xfrm>
            <a:off x="4043600" y="1824627"/>
            <a:ext cx="3438050" cy="1446846"/>
          </a:xfrm>
          <a:prstGeom prst="rect">
            <a:avLst/>
          </a:prstGeom>
        </p:spPr>
      </p:pic>
      <p:sp>
        <p:nvSpPr>
          <p:cNvPr id="13" name="矩形 12"/>
          <p:cNvSpPr/>
          <p:nvPr/>
        </p:nvSpPr>
        <p:spPr>
          <a:xfrm>
            <a:off x="0" y="3780014"/>
            <a:ext cx="2983220" cy="2154436"/>
          </a:xfrm>
          <a:prstGeom prst="rect">
            <a:avLst/>
          </a:prstGeom>
        </p:spPr>
        <p:txBody>
          <a:bodyPr wrap="square">
            <a:spAutoFit/>
          </a:bodyPr>
          <a:lstStyle/>
          <a:p>
            <a:pPr marL="171450" indent="-171450">
              <a:buFont typeface="Wingdings" panose="05000000000000000000" pitchFamily="2" charset="2"/>
              <a:buChar char="ü"/>
            </a:pPr>
            <a:r>
              <a:rPr lang="zh-TW" altLang="en-US" sz="1600" dirty="0"/>
              <a:t>愷撒密碼是一種</a:t>
            </a:r>
            <a:r>
              <a:rPr lang="zh-TW" altLang="en-US" sz="1600" b="1" dirty="0">
                <a:effectLst>
                  <a:outerShdw blurRad="38100" dist="38100" dir="2700000" algn="tl">
                    <a:srgbClr val="000000">
                      <a:alpha val="43137"/>
                    </a:srgbClr>
                  </a:outerShdw>
                </a:effectLst>
              </a:rPr>
              <a:t>替換加密</a:t>
            </a:r>
            <a:r>
              <a:rPr lang="zh-TW" altLang="en-US" sz="1600" dirty="0"/>
              <a:t>的技術</a:t>
            </a:r>
            <a:endParaRPr lang="en-US" altLang="zh-TW" sz="1600" dirty="0"/>
          </a:p>
          <a:p>
            <a:pPr marL="171450" indent="-171450">
              <a:buFont typeface="Wingdings" panose="05000000000000000000" pitchFamily="2" charset="2"/>
              <a:buChar char="ü"/>
            </a:pPr>
            <a:r>
              <a:rPr lang="zh-TW" altLang="en-US" sz="1400" b="1" dirty="0">
                <a:solidFill>
                  <a:srgbClr val="FF0000"/>
                </a:solidFill>
              </a:rPr>
              <a:t>明文中的所有字母都在字母表上向後（或向前）按照一個固定數目進行偏移後被替換成密文。</a:t>
            </a:r>
            <a:endParaRPr lang="en-US" altLang="zh-TW" sz="1400" b="1" dirty="0">
              <a:solidFill>
                <a:srgbClr val="FF0000"/>
              </a:solidFill>
            </a:endParaRPr>
          </a:p>
          <a:p>
            <a:pPr marL="171450" indent="-171450">
              <a:buFont typeface="Wingdings" panose="05000000000000000000" pitchFamily="2" charset="2"/>
              <a:buChar char="ü"/>
            </a:pPr>
            <a:r>
              <a:rPr lang="zh-TW" altLang="en-US" sz="1200" dirty="0"/>
              <a:t>這個加密方法是以羅馬共和時期愷撒的名字命名的，當年愷撒曾用此方法與其將軍們進行聯繫。</a:t>
            </a:r>
          </a:p>
          <a:p>
            <a:pPr marL="171450" indent="-171450">
              <a:buFont typeface="Wingdings" panose="05000000000000000000" pitchFamily="2" charset="2"/>
              <a:buChar char="ü"/>
            </a:pPr>
            <a:r>
              <a:rPr lang="zh-TW" altLang="en-US" sz="1200" dirty="0"/>
              <a:t>愷撒密碼非常容易被破解，而且在實際應用中也無法保證通信安全。</a:t>
            </a:r>
          </a:p>
        </p:txBody>
      </p:sp>
      <p:sp>
        <p:nvSpPr>
          <p:cNvPr id="14" name="矩形 13"/>
          <p:cNvSpPr/>
          <p:nvPr/>
        </p:nvSpPr>
        <p:spPr>
          <a:xfrm>
            <a:off x="7375513" y="1553402"/>
            <a:ext cx="1709738" cy="954107"/>
          </a:xfrm>
          <a:prstGeom prst="rect">
            <a:avLst/>
          </a:prstGeom>
        </p:spPr>
        <p:txBody>
          <a:bodyPr wrap="square">
            <a:spAutoFit/>
          </a:bodyPr>
          <a:lstStyle/>
          <a:p>
            <a:r>
              <a:rPr lang="zh-TW" altLang="en-US" sz="1400" dirty="0"/>
              <a:t>當偏移量是</a:t>
            </a:r>
            <a:r>
              <a:rPr lang="en-US" altLang="zh-TW" sz="1400" dirty="0"/>
              <a:t>3</a:t>
            </a:r>
            <a:r>
              <a:rPr lang="zh-TW" altLang="en-US" sz="1400" dirty="0"/>
              <a:t>的時候，所有的字母</a:t>
            </a:r>
            <a:r>
              <a:rPr lang="en-US" altLang="zh-TW" sz="1400" dirty="0"/>
              <a:t>A</a:t>
            </a:r>
            <a:r>
              <a:rPr lang="zh-TW" altLang="en-US" sz="1400" dirty="0"/>
              <a:t>將被替換成</a:t>
            </a:r>
            <a:r>
              <a:rPr lang="en-US" altLang="zh-TW" sz="1400" dirty="0"/>
              <a:t>D</a:t>
            </a:r>
            <a:r>
              <a:rPr lang="zh-TW" altLang="en-US" sz="1400" dirty="0"/>
              <a:t>，</a:t>
            </a:r>
            <a:r>
              <a:rPr lang="en-US" altLang="zh-TW" sz="1400" dirty="0"/>
              <a:t>B</a:t>
            </a:r>
            <a:r>
              <a:rPr lang="zh-TW" altLang="en-US" sz="1400" dirty="0"/>
              <a:t>變成</a:t>
            </a:r>
            <a:r>
              <a:rPr lang="en-US" altLang="zh-TW" sz="1400" dirty="0"/>
              <a:t>E</a:t>
            </a:r>
            <a:r>
              <a:rPr lang="zh-TW" altLang="en-US" sz="1400" dirty="0"/>
              <a:t>，以此類推。</a:t>
            </a:r>
          </a:p>
        </p:txBody>
      </p:sp>
      <p:sp>
        <p:nvSpPr>
          <p:cNvPr id="16" name="矩形 15"/>
          <p:cNvSpPr/>
          <p:nvPr/>
        </p:nvSpPr>
        <p:spPr>
          <a:xfrm>
            <a:off x="3094672" y="1284492"/>
            <a:ext cx="2954655" cy="369332"/>
          </a:xfrm>
          <a:prstGeom prst="rect">
            <a:avLst/>
          </a:prstGeom>
        </p:spPr>
        <p:txBody>
          <a:bodyPr wrap="none">
            <a:spAutoFit/>
          </a:bodyPr>
          <a:lstStyle/>
          <a:p>
            <a:r>
              <a:rPr lang="zh-TW" altLang="en-US" dirty="0"/>
              <a:t>把字母往右或往左移動幾位</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12</a:t>
            </a:fld>
            <a:endParaRPr lang="zh-TW" altLang="en-US"/>
          </a:p>
        </p:txBody>
      </p:sp>
      <p:pic>
        <p:nvPicPr>
          <p:cNvPr id="15" name="圖片 14">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924626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3/33/ROT13_table_with_example.svg/300px-ROT13_table_with_exa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742" y="1217430"/>
            <a:ext cx="4404356" cy="27638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圖說文字 5"/>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dirty="0">
                <a:latin typeface="標楷體" panose="03000509000000000000" pitchFamily="65" charset="-120"/>
                <a:ea typeface="標楷體" panose="03000509000000000000" pitchFamily="65" charset="-120"/>
              </a:rPr>
              <a:t>凱撒密碼</a:t>
            </a:r>
            <a:r>
              <a:rPr lang="en-US" altLang="zh-TW" sz="2800" dirty="0">
                <a:latin typeface="標楷體" panose="03000509000000000000" pitchFamily="65" charset="-120"/>
                <a:ea typeface="標楷體" panose="03000509000000000000" pitchFamily="65" charset="-120"/>
              </a:rPr>
              <a:t>@</a:t>
            </a:r>
            <a:r>
              <a:rPr lang="zh-TW" altLang="en-US" sz="2800" dirty="0">
                <a:latin typeface="標楷體" panose="03000509000000000000" pitchFamily="65" charset="-120"/>
                <a:ea typeface="標楷體" panose="03000509000000000000" pitchFamily="65" charset="-120"/>
              </a:rPr>
              <a:t>替換式密碼</a:t>
            </a:r>
            <a:r>
              <a:rPr lang="en-US" altLang="zh-TW" dirty="0"/>
              <a:t/>
            </a:r>
            <a:br>
              <a:rPr lang="en-US" altLang="zh-TW" dirty="0"/>
            </a:br>
            <a:r>
              <a:rPr lang="en-US" altLang="zh-TW" dirty="0"/>
              <a:t>Caesar cipher(ROT13) </a:t>
            </a:r>
            <a:r>
              <a:rPr lang="en-US" altLang="zh-TW" dirty="0">
                <a:latin typeface="標楷體" panose="03000509000000000000" pitchFamily="65" charset="-120"/>
                <a:ea typeface="標楷體" panose="03000509000000000000" pitchFamily="65" charset="-120"/>
              </a:rPr>
              <a:t>@</a:t>
            </a:r>
            <a:r>
              <a:rPr lang="en-US" altLang="zh-TW" dirty="0"/>
              <a:t>Substitution cipher</a:t>
            </a:r>
          </a:p>
        </p:txBody>
      </p:sp>
      <p:pic>
        <p:nvPicPr>
          <p:cNvPr id="1028" name="Picture 4" descr="https://upload.wikimedia.org/wikipedia/commons/7/7a/Dancing_m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68" y="5018929"/>
            <a:ext cx="7037804" cy="89498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13756" y="1447664"/>
            <a:ext cx="3956661" cy="369332"/>
          </a:xfrm>
          <a:prstGeom prst="rect">
            <a:avLst/>
          </a:prstGeom>
          <a:solidFill>
            <a:schemeClr val="accent6">
              <a:lumMod val="20000"/>
              <a:lumOff val="80000"/>
            </a:schemeClr>
          </a:solidFill>
        </p:spPr>
        <p:txBody>
          <a:bodyPr wrap="none">
            <a:spAutoFit/>
          </a:bodyPr>
          <a:lstStyle/>
          <a:p>
            <a:r>
              <a:rPr lang="en-US" altLang="zh-TW" dirty="0"/>
              <a:t>echo 'Funny{</a:t>
            </a:r>
            <a:r>
              <a:rPr lang="en-US" altLang="zh-TW" dirty="0" err="1"/>
              <a:t>MyfirstCTF</a:t>
            </a:r>
            <a:r>
              <a:rPr lang="en-US" altLang="zh-TW" dirty="0"/>
              <a:t>}' | </a:t>
            </a:r>
            <a:r>
              <a:rPr lang="en-US" altLang="zh-TW" dirty="0" err="1"/>
              <a:t>tr</a:t>
            </a:r>
            <a:r>
              <a:rPr lang="en-US" altLang="zh-TW" dirty="0"/>
              <a:t> </a:t>
            </a:r>
            <a:r>
              <a:rPr lang="en-US" altLang="zh-TW" dirty="0" err="1"/>
              <a:t>xyza</a:t>
            </a:r>
            <a:r>
              <a:rPr lang="en-US" altLang="zh-TW" dirty="0"/>
              <a:t>-w a-z </a:t>
            </a:r>
          </a:p>
        </p:txBody>
      </p:sp>
      <p:sp>
        <p:nvSpPr>
          <p:cNvPr id="4" name="矩形 3"/>
          <p:cNvSpPr/>
          <p:nvPr/>
        </p:nvSpPr>
        <p:spPr>
          <a:xfrm>
            <a:off x="213756" y="2092930"/>
            <a:ext cx="2054537" cy="369332"/>
          </a:xfrm>
          <a:prstGeom prst="rect">
            <a:avLst/>
          </a:prstGeom>
        </p:spPr>
        <p:txBody>
          <a:bodyPr wrap="none">
            <a:spAutoFit/>
          </a:bodyPr>
          <a:lstStyle/>
          <a:p>
            <a:r>
              <a:rPr lang="en-US" altLang="zh-TW" dirty="0" err="1"/>
              <a:t>Fxqqb</a:t>
            </a:r>
            <a:r>
              <a:rPr lang="en-US" altLang="zh-TW" dirty="0"/>
              <a:t>{</a:t>
            </a:r>
            <a:r>
              <a:rPr lang="en-US" altLang="zh-TW" dirty="0" err="1"/>
              <a:t>MbiluvwCTF</a:t>
            </a:r>
            <a:r>
              <a:rPr lang="en-US" altLang="zh-TW" dirty="0"/>
              <a:t>}</a:t>
            </a:r>
          </a:p>
        </p:txBody>
      </p:sp>
      <p:sp>
        <p:nvSpPr>
          <p:cNvPr id="5" name="矩形 4"/>
          <p:cNvSpPr/>
          <p:nvPr/>
        </p:nvSpPr>
        <p:spPr>
          <a:xfrm>
            <a:off x="296780" y="2962974"/>
            <a:ext cx="4155112" cy="369332"/>
          </a:xfrm>
          <a:prstGeom prst="rect">
            <a:avLst/>
          </a:prstGeom>
          <a:solidFill>
            <a:schemeClr val="accent6">
              <a:lumMod val="20000"/>
              <a:lumOff val="80000"/>
            </a:schemeClr>
          </a:solidFill>
        </p:spPr>
        <p:txBody>
          <a:bodyPr wrap="none">
            <a:spAutoFit/>
          </a:bodyPr>
          <a:lstStyle/>
          <a:p>
            <a:r>
              <a:rPr lang="en-US" altLang="zh-TW" dirty="0"/>
              <a:t>echo '</a:t>
            </a:r>
            <a:r>
              <a:rPr lang="en-US" altLang="zh-TW" dirty="0" err="1"/>
              <a:t>Fxqqb</a:t>
            </a:r>
            <a:r>
              <a:rPr lang="en-US" altLang="zh-TW" dirty="0"/>
              <a:t>{</a:t>
            </a:r>
            <a:r>
              <a:rPr lang="en-US" altLang="zh-TW" dirty="0" err="1"/>
              <a:t>MbiluvwCTF</a:t>
            </a:r>
            <a:r>
              <a:rPr lang="en-US" altLang="zh-TW" dirty="0"/>
              <a:t>}' | </a:t>
            </a:r>
            <a:r>
              <a:rPr lang="en-US" altLang="zh-TW" dirty="0" err="1"/>
              <a:t>tr</a:t>
            </a:r>
            <a:r>
              <a:rPr lang="en-US" altLang="zh-TW" dirty="0"/>
              <a:t>  a-z </a:t>
            </a:r>
            <a:r>
              <a:rPr lang="en-US" altLang="zh-TW" dirty="0" err="1"/>
              <a:t>xyza</a:t>
            </a:r>
            <a:r>
              <a:rPr lang="en-US" altLang="zh-TW" dirty="0"/>
              <a:t>-w </a:t>
            </a:r>
            <a:endParaRPr lang="zh-TW" altLang="en-US" dirty="0"/>
          </a:p>
        </p:txBody>
      </p:sp>
      <p:sp>
        <p:nvSpPr>
          <p:cNvPr id="7" name="矩形 6"/>
          <p:cNvSpPr/>
          <p:nvPr/>
        </p:nvSpPr>
        <p:spPr>
          <a:xfrm>
            <a:off x="313504" y="3550676"/>
            <a:ext cx="1908984" cy="369332"/>
          </a:xfrm>
          <a:prstGeom prst="rect">
            <a:avLst/>
          </a:prstGeom>
        </p:spPr>
        <p:txBody>
          <a:bodyPr wrap="none">
            <a:spAutoFit/>
          </a:bodyPr>
          <a:lstStyle/>
          <a:p>
            <a:r>
              <a:rPr lang="en-US" altLang="zh-TW" dirty="0"/>
              <a:t>Funny{</a:t>
            </a:r>
            <a:r>
              <a:rPr lang="en-US" altLang="zh-TW" dirty="0" err="1"/>
              <a:t>MyfirstCTF</a:t>
            </a:r>
            <a:r>
              <a:rPr lang="en-US" altLang="zh-TW" dirty="0"/>
              <a:t>}</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13</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15832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872" y="914400"/>
            <a:ext cx="4909087" cy="5076000"/>
          </a:xfrm>
          <a:prstGeom prst="rect">
            <a:avLst/>
          </a:prstGeom>
          <a:solidFill>
            <a:schemeClr val="accent6">
              <a:lumMod val="20000"/>
              <a:lumOff val="80000"/>
            </a:schemeClr>
          </a:solidFill>
        </p:spPr>
        <p:txBody>
          <a:bodyPr wrap="square">
            <a:spAutoFit/>
          </a:bodyPr>
          <a:lstStyle/>
          <a:p>
            <a:r>
              <a:rPr lang="en-US" altLang="zh-TW" dirty="0"/>
              <a:t> </a:t>
            </a:r>
            <a:r>
              <a:rPr lang="en-US" altLang="zh-TW" sz="1200" dirty="0"/>
              <a:t>\NNN            character with octal value NNN (1 to 3 octal digits)</a:t>
            </a:r>
          </a:p>
          <a:p>
            <a:r>
              <a:rPr lang="en-US" altLang="zh-TW" sz="1200" dirty="0"/>
              <a:t>  \\              backslash</a:t>
            </a:r>
          </a:p>
          <a:p>
            <a:r>
              <a:rPr lang="en-US" altLang="zh-TW" sz="1200" dirty="0"/>
              <a:t>  \a              audible BEL</a:t>
            </a:r>
          </a:p>
          <a:p>
            <a:r>
              <a:rPr lang="en-US" altLang="zh-TW" sz="1200" dirty="0"/>
              <a:t>  \b              backspace</a:t>
            </a:r>
          </a:p>
          <a:p>
            <a:r>
              <a:rPr lang="en-US" altLang="zh-TW" sz="1200" dirty="0"/>
              <a:t>  \f              form feed</a:t>
            </a:r>
          </a:p>
          <a:p>
            <a:r>
              <a:rPr lang="en-US" altLang="zh-TW" sz="1200" dirty="0"/>
              <a:t>  \n              new line</a:t>
            </a:r>
          </a:p>
          <a:p>
            <a:r>
              <a:rPr lang="en-US" altLang="zh-TW" sz="1200" dirty="0"/>
              <a:t>  \r              return</a:t>
            </a:r>
          </a:p>
          <a:p>
            <a:r>
              <a:rPr lang="en-US" altLang="zh-TW" sz="1200" dirty="0"/>
              <a:t>  \t              horizontal tab</a:t>
            </a:r>
          </a:p>
          <a:p>
            <a:r>
              <a:rPr lang="en-US" altLang="zh-TW" sz="1200" dirty="0"/>
              <a:t>  \v              vertical tab</a:t>
            </a:r>
          </a:p>
          <a:p>
            <a:r>
              <a:rPr lang="en-US" altLang="zh-TW" sz="1200" b="1" dirty="0">
                <a:solidFill>
                  <a:srgbClr val="FF0000"/>
                </a:solidFill>
                <a:effectLst>
                  <a:outerShdw blurRad="38100" dist="38100" dir="2700000" algn="tl">
                    <a:srgbClr val="000000">
                      <a:alpha val="43137"/>
                    </a:srgbClr>
                  </a:outerShdw>
                </a:effectLst>
              </a:rPr>
              <a:t>  CHAR1-CHAR2     all characters from CHAR1 to CHAR2 in ascending order</a:t>
            </a:r>
          </a:p>
          <a:p>
            <a:r>
              <a:rPr lang="en-US" altLang="zh-TW" sz="1200" dirty="0"/>
              <a:t>  [CHAR*]         in SET2, copies of CHAR until length of SET1</a:t>
            </a:r>
          </a:p>
          <a:p>
            <a:r>
              <a:rPr lang="en-US" altLang="zh-TW" sz="1200" dirty="0"/>
              <a:t>  [CHAR*REPEAT]   REPEAT copies of CHAR, REPEAT octal if starting with 0</a:t>
            </a:r>
          </a:p>
          <a:p>
            <a:r>
              <a:rPr lang="en-US" altLang="zh-TW" sz="1200" dirty="0"/>
              <a:t>  [:</a:t>
            </a:r>
            <a:r>
              <a:rPr lang="en-US" altLang="zh-TW" sz="1200" dirty="0" err="1"/>
              <a:t>alnum</a:t>
            </a:r>
            <a:r>
              <a:rPr lang="en-US" altLang="zh-TW" sz="1200" dirty="0"/>
              <a:t>:]       all letters and digits</a:t>
            </a:r>
          </a:p>
          <a:p>
            <a:r>
              <a:rPr lang="en-US" altLang="zh-TW" sz="1200" dirty="0"/>
              <a:t>  [:alpha:]       all letters</a:t>
            </a:r>
          </a:p>
          <a:p>
            <a:r>
              <a:rPr lang="en-US" altLang="zh-TW" sz="1200" dirty="0"/>
              <a:t>  [:blank:]       all horizontal whitespace</a:t>
            </a:r>
          </a:p>
          <a:p>
            <a:r>
              <a:rPr lang="en-US" altLang="zh-TW" sz="1200" dirty="0"/>
              <a:t>  [:</a:t>
            </a:r>
            <a:r>
              <a:rPr lang="en-US" altLang="zh-TW" sz="1200" dirty="0" err="1"/>
              <a:t>cntrl</a:t>
            </a:r>
            <a:r>
              <a:rPr lang="en-US" altLang="zh-TW" sz="1200" dirty="0"/>
              <a:t>:]       all control characters</a:t>
            </a:r>
          </a:p>
          <a:p>
            <a:r>
              <a:rPr lang="en-US" altLang="zh-TW" sz="1200" dirty="0"/>
              <a:t>  [:digit:]       all digits</a:t>
            </a:r>
          </a:p>
          <a:p>
            <a:r>
              <a:rPr lang="en-US" altLang="zh-TW" sz="1200" dirty="0"/>
              <a:t>  [:graph:]       all printable characters, not including space</a:t>
            </a:r>
          </a:p>
          <a:p>
            <a:r>
              <a:rPr lang="en-US" altLang="zh-TW" sz="1200" dirty="0"/>
              <a:t>  [:lower:]       all lower case letters</a:t>
            </a:r>
          </a:p>
          <a:p>
            <a:r>
              <a:rPr lang="en-US" altLang="zh-TW" sz="1200" dirty="0"/>
              <a:t>  [:print:]       all printable characters, including space</a:t>
            </a:r>
          </a:p>
          <a:p>
            <a:r>
              <a:rPr lang="en-US" altLang="zh-TW" sz="1200" dirty="0"/>
              <a:t>  [:</a:t>
            </a:r>
            <a:r>
              <a:rPr lang="en-US" altLang="zh-TW" sz="1200" dirty="0" err="1"/>
              <a:t>punct</a:t>
            </a:r>
            <a:r>
              <a:rPr lang="en-US" altLang="zh-TW" sz="1200" dirty="0"/>
              <a:t>:]       all punctuation characters</a:t>
            </a:r>
          </a:p>
          <a:p>
            <a:r>
              <a:rPr lang="en-US" altLang="zh-TW" sz="1200" dirty="0"/>
              <a:t>  [:space:]       all horizontal or vertical whitespace</a:t>
            </a:r>
          </a:p>
          <a:p>
            <a:r>
              <a:rPr lang="en-US" altLang="zh-TW" sz="1200" dirty="0"/>
              <a:t>  [:upper:]       all upper case letters</a:t>
            </a:r>
          </a:p>
          <a:p>
            <a:r>
              <a:rPr lang="en-US" altLang="zh-TW" sz="1200" dirty="0"/>
              <a:t>  [:</a:t>
            </a:r>
            <a:r>
              <a:rPr lang="en-US" altLang="zh-TW" sz="1200" dirty="0" err="1"/>
              <a:t>xdigit</a:t>
            </a:r>
            <a:r>
              <a:rPr lang="en-US" altLang="zh-TW" sz="1200" dirty="0"/>
              <a:t>:]      all hexadecimal digits</a:t>
            </a:r>
          </a:p>
          <a:p>
            <a:r>
              <a:rPr lang="en-US" altLang="zh-TW" sz="1200" dirty="0"/>
              <a:t>  [=CHAR=]        all characters which are equivalent to CHAR</a:t>
            </a:r>
          </a:p>
        </p:txBody>
      </p:sp>
      <p:sp>
        <p:nvSpPr>
          <p:cNvPr id="3" name="內容版面配置區 2"/>
          <p:cNvSpPr>
            <a:spLocks noGrp="1"/>
          </p:cNvSpPr>
          <p:nvPr>
            <p:ph idx="1"/>
          </p:nvPr>
        </p:nvSpPr>
        <p:spPr>
          <a:xfrm>
            <a:off x="90425" y="1406631"/>
            <a:ext cx="4054063" cy="4462609"/>
          </a:xfrm>
          <a:solidFill>
            <a:schemeClr val="accent4">
              <a:lumMod val="20000"/>
              <a:lumOff val="80000"/>
            </a:schemeClr>
          </a:solidFill>
        </p:spPr>
        <p:txBody>
          <a:bodyPr>
            <a:normAutofit fontScale="40000" lnSpcReduction="20000"/>
          </a:bodyPr>
          <a:lstStyle/>
          <a:p>
            <a:pPr marL="0" indent="0">
              <a:buNone/>
            </a:pPr>
            <a:r>
              <a:rPr lang="en-US" altLang="zh-TW" sz="4500" dirty="0"/>
              <a:t>Usage: </a:t>
            </a:r>
            <a:r>
              <a:rPr lang="en-US" altLang="zh-TW" sz="4500" dirty="0" err="1"/>
              <a:t>tr</a:t>
            </a:r>
            <a:r>
              <a:rPr lang="en-US" altLang="zh-TW" sz="4500" dirty="0"/>
              <a:t> [OPTION]... SET1 [SET2]</a:t>
            </a:r>
          </a:p>
          <a:p>
            <a:pPr marL="0" indent="0">
              <a:buNone/>
            </a:pPr>
            <a:r>
              <a:rPr lang="en-US" altLang="zh-TW" dirty="0"/>
              <a:t>Translate, squeeze, and/or delete characters from standard input,</a:t>
            </a:r>
          </a:p>
          <a:p>
            <a:pPr marL="0" indent="0">
              <a:buNone/>
            </a:pPr>
            <a:r>
              <a:rPr lang="en-US" altLang="zh-TW" dirty="0"/>
              <a:t>writing to standard output.</a:t>
            </a:r>
          </a:p>
          <a:p>
            <a:pPr marL="0" indent="0">
              <a:buNone/>
            </a:pPr>
            <a:endParaRPr lang="en-US" altLang="zh-TW" dirty="0"/>
          </a:p>
          <a:p>
            <a:pPr marL="0" indent="0">
              <a:buNone/>
            </a:pPr>
            <a:r>
              <a:rPr lang="en-US" altLang="zh-TW" dirty="0"/>
              <a:t>  -c, -C, --complement    use the complement of SET1</a:t>
            </a:r>
          </a:p>
          <a:p>
            <a:pPr marL="0" indent="0">
              <a:buNone/>
            </a:pPr>
            <a:r>
              <a:rPr lang="en-US" altLang="zh-TW" dirty="0"/>
              <a:t>  -d, --delete            </a:t>
            </a:r>
            <a:r>
              <a:rPr lang="en-US" altLang="zh-TW" dirty="0" err="1"/>
              <a:t>delete</a:t>
            </a:r>
            <a:r>
              <a:rPr lang="en-US" altLang="zh-TW" dirty="0"/>
              <a:t> characters in SET1, do not translate</a:t>
            </a:r>
          </a:p>
          <a:p>
            <a:pPr marL="0" indent="0">
              <a:buNone/>
            </a:pPr>
            <a:r>
              <a:rPr lang="en-US" altLang="zh-TW" dirty="0"/>
              <a:t>  -s, --squeeze-repeats   replace each sequence of a repeated character</a:t>
            </a:r>
            <a:r>
              <a:rPr lang="zh-TW" altLang="en-US" dirty="0"/>
              <a:t> </a:t>
            </a:r>
            <a:r>
              <a:rPr lang="en-US" altLang="zh-TW" dirty="0"/>
              <a:t>that is listed in the last specified SET, with a single occurrence of that character</a:t>
            </a:r>
          </a:p>
          <a:p>
            <a:pPr marL="0" indent="0">
              <a:buNone/>
            </a:pPr>
            <a:r>
              <a:rPr lang="en-US" altLang="zh-TW" dirty="0"/>
              <a:t>  -t, --truncate-set1     first truncate SET1 to length of SET2</a:t>
            </a:r>
          </a:p>
          <a:p>
            <a:pPr marL="0" indent="0">
              <a:buNone/>
            </a:pPr>
            <a:r>
              <a:rPr lang="en-US" altLang="zh-TW" dirty="0"/>
              <a:t>      --help     display this help and exit</a:t>
            </a:r>
          </a:p>
          <a:p>
            <a:pPr marL="0" indent="0">
              <a:buNone/>
            </a:pPr>
            <a:r>
              <a:rPr lang="en-US" altLang="zh-TW" dirty="0"/>
              <a:t>      --version  output version information and exit</a:t>
            </a:r>
          </a:p>
          <a:p>
            <a:pPr marL="0" indent="0">
              <a:buNone/>
            </a:pPr>
            <a:endParaRPr lang="en-US" altLang="zh-TW" dirty="0"/>
          </a:p>
          <a:p>
            <a:pPr marL="0" indent="0">
              <a:buNone/>
            </a:pPr>
            <a:r>
              <a:rPr lang="en-US" altLang="zh-TW" sz="5000" dirty="0">
                <a:solidFill>
                  <a:srgbClr val="FF0000"/>
                </a:solidFill>
              </a:rPr>
              <a:t>SETs are specified as strings of characters.  </a:t>
            </a:r>
          </a:p>
          <a:p>
            <a:pPr marL="0" indent="0">
              <a:buNone/>
            </a:pPr>
            <a:r>
              <a:rPr lang="en-US" altLang="zh-TW" dirty="0"/>
              <a:t>Most represent themselves.</a:t>
            </a:r>
          </a:p>
          <a:p>
            <a:pPr marL="0" indent="0">
              <a:buNone/>
            </a:pPr>
            <a:r>
              <a:rPr lang="en-US" altLang="zh-TW" dirty="0"/>
              <a:t>Interpreted sequences are:</a:t>
            </a:r>
          </a:p>
          <a:p>
            <a:endParaRPr lang="en-US" altLang="zh-TW" dirty="0"/>
          </a:p>
        </p:txBody>
      </p:sp>
      <p:sp>
        <p:nvSpPr>
          <p:cNvPr id="5" name="矩形 4"/>
          <p:cNvSpPr/>
          <p:nvPr/>
        </p:nvSpPr>
        <p:spPr>
          <a:xfrm>
            <a:off x="0" y="0"/>
            <a:ext cx="9144000" cy="78377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tr</a:t>
            </a:r>
            <a:r>
              <a:rPr lang="en-US" altLang="zh-TW" sz="4000" dirty="0"/>
              <a:t> --help</a:t>
            </a:r>
          </a:p>
          <a:p>
            <a:pPr algn="ct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14</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85604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3781887"/>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CTF- cryptography</a:t>
            </a:r>
            <a:r>
              <a:rPr lang="zh-TW" altLang="en-US" sz="3600" dirty="0"/>
              <a:t> </a:t>
            </a:r>
            <a:endParaRPr lang="en-US" altLang="zh-TW" sz="3600" dirty="0"/>
          </a:p>
          <a:p>
            <a:pPr algn="ctr"/>
            <a:endParaRPr lang="en-US" altLang="zh-TW" sz="3600" dirty="0"/>
          </a:p>
          <a:p>
            <a:pPr algn="ctr"/>
            <a:r>
              <a:rPr lang="en-US" altLang="zh-TW" sz="2700" dirty="0"/>
              <a:t>ABCTF 2016 : ceasar-salad-10</a:t>
            </a:r>
          </a:p>
          <a:p>
            <a:pPr algn="ctr"/>
            <a:endParaRPr lang="en-US" altLang="zh-TW" sz="2700" dirty="0"/>
          </a:p>
          <a:p>
            <a:pPr algn="ctr"/>
            <a:r>
              <a:rPr lang="en-US" altLang="zh-TW" b="1" dirty="0">
                <a:solidFill>
                  <a:srgbClr val="FFFF00"/>
                </a:solidFill>
                <a:effectLst>
                  <a:outerShdw blurRad="38100" dist="38100" dir="2700000" algn="tl">
                    <a:srgbClr val="000000">
                      <a:alpha val="43137"/>
                    </a:srgbClr>
                  </a:outerShdw>
                </a:effectLst>
              </a:rPr>
              <a:t>https://github.com/ctfs/write-ups-2016/tree/master/abctf-2016/crypto/ceasar-salad-10</a:t>
            </a:r>
            <a:endParaRPr lang="zh-TW" altLang="en-US" dirty="0"/>
          </a:p>
        </p:txBody>
      </p:sp>
      <p:pic>
        <p:nvPicPr>
          <p:cNvPr id="6" name="內容版面配置區 3"/>
          <p:cNvPicPr>
            <a:picLocks noGrp="1" noChangeAspect="1"/>
          </p:cNvPicPr>
          <p:nvPr>
            <p:ph idx="1"/>
          </p:nvPr>
        </p:nvPicPr>
        <p:blipFill rotWithShape="1">
          <a:blip r:embed="rId2"/>
          <a:srcRect l="4087" t="28232" r="16899" b="42558"/>
          <a:stretch/>
        </p:blipFill>
        <p:spPr>
          <a:xfrm>
            <a:off x="685800" y="4267200"/>
            <a:ext cx="7886700" cy="1554968"/>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15</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64601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9109" t="7953" r="11464" b="17183"/>
          <a:stretch/>
        </p:blipFill>
        <p:spPr>
          <a:xfrm>
            <a:off x="1757779" y="914401"/>
            <a:ext cx="6183337" cy="4889104"/>
          </a:xfrm>
          <a:prstGeom prst="rect">
            <a:avLst/>
          </a:prstGeom>
        </p:spPr>
      </p:pic>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solidFill>
                  <a:schemeClr val="bg1"/>
                </a:solidFill>
                <a:effectLst>
                  <a:outerShdw blurRad="38100" dist="38100" dir="2700000" algn="tl">
                    <a:srgbClr val="000000">
                      <a:alpha val="43137"/>
                    </a:srgbClr>
                  </a:outerShdw>
                </a:effectLst>
              </a:rPr>
              <a:t>解法一</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使用線上工具</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輸入看看</a:t>
            </a:r>
            <a:br>
              <a:rPr lang="zh-TW" altLang="en-US" b="1" dirty="0">
                <a:solidFill>
                  <a:schemeClr val="bg1"/>
                </a:solidFill>
                <a:effectLst>
                  <a:outerShdw blurRad="38100" dist="38100" dir="2700000" algn="tl">
                    <a:srgbClr val="000000">
                      <a:alpha val="43137"/>
                    </a:srgbClr>
                  </a:outerShdw>
                </a:effectLst>
              </a:rPr>
            </a:br>
            <a:r>
              <a:rPr lang="en-US" altLang="zh-TW" b="1" dirty="0">
                <a:solidFill>
                  <a:schemeClr val="bg1"/>
                </a:solidFill>
                <a:effectLst>
                  <a:outerShdw blurRad="38100" dist="38100" dir="2700000" algn="tl">
                    <a:srgbClr val="000000">
                      <a:alpha val="43137"/>
                    </a:srgbClr>
                  </a:outerShdw>
                </a:effectLst>
              </a:rPr>
              <a:t>http://www.xarg.org/tools/caesar-cipher/</a:t>
            </a:r>
            <a:endParaRPr lang="zh-TW" altLang="en-US" b="1" dirty="0">
              <a:solidFill>
                <a:schemeClr val="bg1"/>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16</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527201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6895" r="26922" b="5227"/>
          <a:stretch/>
        </p:blipFill>
        <p:spPr>
          <a:xfrm>
            <a:off x="0" y="1249560"/>
            <a:ext cx="4948096" cy="4574192"/>
          </a:xfrm>
          <a:prstGeom prst="rect">
            <a:avLst/>
          </a:prstGeom>
        </p:spPr>
      </p:pic>
      <p:sp>
        <p:nvSpPr>
          <p:cNvPr id="4" name="矩形圖說文字 3"/>
          <p:cNvSpPr/>
          <p:nvPr/>
        </p:nvSpPr>
        <p:spPr>
          <a:xfrm>
            <a:off x="0" y="0"/>
            <a:ext cx="9144000" cy="973775"/>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解法二</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暴力破解法</a:t>
            </a:r>
            <a:endParaRPr lang="en-US" altLang="zh-TW" sz="3200" b="1" dirty="0">
              <a:solidFill>
                <a:schemeClr val="bg1"/>
              </a:solidFill>
              <a:effectLst>
                <a:outerShdw blurRad="38100" dist="38100" dir="2700000" algn="tl">
                  <a:srgbClr val="000000">
                    <a:alpha val="43137"/>
                  </a:srgbClr>
                </a:outerShdw>
              </a:effectLst>
            </a:endParaRPr>
          </a:p>
          <a:p>
            <a:r>
              <a:rPr lang="en-US" altLang="zh-TW" sz="2000" b="1" dirty="0">
                <a:solidFill>
                  <a:schemeClr val="bg1"/>
                </a:solidFill>
                <a:effectLst>
                  <a:outerShdw blurRad="38100" dist="38100" dir="2700000" algn="tl">
                    <a:srgbClr val="000000">
                      <a:alpha val="43137"/>
                    </a:srgbClr>
                  </a:outerShdw>
                </a:effectLst>
              </a:rPr>
              <a:t>https://planetcalc.com/1434/</a:t>
            </a:r>
            <a:endParaRPr lang="zh-TW" altLang="en-US" sz="20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301175" y="2704934"/>
            <a:ext cx="4267637" cy="1323439"/>
          </a:xfrm>
          <a:prstGeom prst="rect">
            <a:avLst/>
          </a:prstGeom>
          <a:solidFill>
            <a:schemeClr val="accent2">
              <a:lumMod val="50000"/>
            </a:schemeClr>
          </a:solidFill>
        </p:spPr>
        <p:txBody>
          <a:bodyPr wrap="square">
            <a:spAutoFit/>
          </a:bodyPr>
          <a:lstStyle/>
          <a:p>
            <a:r>
              <a:rPr lang="zh-TW" altLang="en-US" sz="2000" b="1" dirty="0">
                <a:solidFill>
                  <a:schemeClr val="bg1"/>
                </a:solidFill>
                <a:effectLst>
                  <a:outerShdw blurRad="38100" dist="38100" dir="2700000" algn="tl">
                    <a:srgbClr val="000000">
                      <a:alpha val="43137"/>
                    </a:srgbClr>
                  </a:outerShdw>
                </a:effectLst>
              </a:rPr>
              <a:t>暴力破解法</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窮舉法</a:t>
            </a:r>
            <a:r>
              <a:rPr lang="en-US" altLang="zh-TW" sz="2000" b="1" dirty="0">
                <a:solidFill>
                  <a:schemeClr val="bg1"/>
                </a:solidFill>
                <a:effectLst>
                  <a:outerShdw blurRad="38100" dist="38100" dir="2700000" algn="tl">
                    <a:srgbClr val="000000">
                      <a:alpha val="43137"/>
                    </a:srgbClr>
                  </a:outerShdw>
                </a:effectLst>
              </a:rPr>
              <a:t>]</a:t>
            </a:r>
          </a:p>
          <a:p>
            <a:r>
              <a:rPr lang="en-US" altLang="zh-TW" sz="4000" b="1" dirty="0">
                <a:solidFill>
                  <a:schemeClr val="bg1"/>
                </a:solidFill>
                <a:effectLst>
                  <a:outerShdw blurRad="38100" dist="38100" dir="2700000" algn="tl">
                    <a:srgbClr val="000000">
                      <a:alpha val="43137"/>
                    </a:srgbClr>
                  </a:outerShdw>
                </a:effectLst>
              </a:rPr>
              <a:t>Brute Force</a:t>
            </a:r>
          </a:p>
          <a:p>
            <a:r>
              <a:rPr lang="zh-TW" altLang="en-US" sz="2000" b="1" dirty="0">
                <a:solidFill>
                  <a:schemeClr val="bg1"/>
                </a:solidFill>
                <a:effectLst>
                  <a:outerShdw blurRad="38100" dist="38100" dir="2700000" algn="tl">
                    <a:srgbClr val="000000">
                      <a:alpha val="43137"/>
                    </a:srgbClr>
                  </a:outerShdw>
                </a:effectLst>
              </a:rPr>
              <a:t>把所有可能的方法都執行看看</a:t>
            </a:r>
            <a:endParaRPr lang="en-US" altLang="zh-TW" sz="2000" b="1" dirty="0">
              <a:solidFill>
                <a:schemeClr val="bg1"/>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17</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32012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6895" r="26922" b="5227"/>
          <a:stretch/>
        </p:blipFill>
        <p:spPr>
          <a:xfrm>
            <a:off x="0" y="1249560"/>
            <a:ext cx="4948096" cy="4574192"/>
          </a:xfrm>
          <a:prstGeom prst="rect">
            <a:avLst/>
          </a:prstGeom>
        </p:spPr>
      </p:pic>
      <p:sp>
        <p:nvSpPr>
          <p:cNvPr id="4" name="矩形圖說文字 3"/>
          <p:cNvSpPr/>
          <p:nvPr/>
        </p:nvSpPr>
        <p:spPr>
          <a:xfrm>
            <a:off x="0" y="0"/>
            <a:ext cx="9144000" cy="973775"/>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解法二</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暴力破解法</a:t>
            </a:r>
            <a:endParaRPr lang="en-US" altLang="zh-TW" sz="3200" b="1" dirty="0">
              <a:solidFill>
                <a:schemeClr val="bg1"/>
              </a:solidFill>
              <a:effectLst>
                <a:outerShdw blurRad="38100" dist="38100" dir="2700000" algn="tl">
                  <a:srgbClr val="000000">
                    <a:alpha val="43137"/>
                  </a:srgbClr>
                </a:outerShdw>
              </a:effectLst>
            </a:endParaRPr>
          </a:p>
          <a:p>
            <a:r>
              <a:rPr lang="en-US" altLang="zh-TW" sz="2000" b="1" dirty="0">
                <a:solidFill>
                  <a:schemeClr val="bg1"/>
                </a:solidFill>
                <a:effectLst>
                  <a:outerShdw blurRad="38100" dist="38100" dir="2700000" algn="tl">
                    <a:srgbClr val="000000">
                      <a:alpha val="43137"/>
                    </a:srgbClr>
                  </a:outerShdw>
                </a:effectLst>
              </a:rPr>
              <a:t>https://planetcalc.com/1434/</a:t>
            </a:r>
            <a:endParaRPr lang="zh-TW" altLang="en-US" sz="2000" b="1" dirty="0">
              <a:solidFill>
                <a:schemeClr val="bg1"/>
              </a:solidFill>
              <a:effectLst>
                <a:outerShdw blurRad="38100" dist="38100" dir="2700000" algn="tl">
                  <a:srgbClr val="000000">
                    <a:alpha val="43137"/>
                  </a:srgbClr>
                </a:outerShdw>
              </a:effectLst>
            </a:endParaRPr>
          </a:p>
        </p:txBody>
      </p:sp>
      <p:pic>
        <p:nvPicPr>
          <p:cNvPr id="7" name="圖片 6"/>
          <p:cNvPicPr>
            <a:picLocks noChangeAspect="1"/>
          </p:cNvPicPr>
          <p:nvPr/>
        </p:nvPicPr>
        <p:blipFill>
          <a:blip r:embed="rId3"/>
          <a:stretch>
            <a:fillRect/>
          </a:stretch>
        </p:blipFill>
        <p:spPr>
          <a:xfrm>
            <a:off x="4969432" y="61546"/>
            <a:ext cx="3657600" cy="5762206"/>
          </a:xfrm>
          <a:prstGeom prst="rect">
            <a:avLst/>
          </a:prstGeom>
        </p:spPr>
      </p:pic>
      <p:sp>
        <p:nvSpPr>
          <p:cNvPr id="8" name="矩形 7"/>
          <p:cNvSpPr/>
          <p:nvPr/>
        </p:nvSpPr>
        <p:spPr>
          <a:xfrm>
            <a:off x="301175" y="2704934"/>
            <a:ext cx="4267637" cy="1323439"/>
          </a:xfrm>
          <a:prstGeom prst="rect">
            <a:avLst/>
          </a:prstGeom>
          <a:solidFill>
            <a:schemeClr val="accent2">
              <a:lumMod val="50000"/>
            </a:schemeClr>
          </a:solidFill>
        </p:spPr>
        <p:txBody>
          <a:bodyPr wrap="square">
            <a:spAutoFit/>
          </a:bodyPr>
          <a:lstStyle/>
          <a:p>
            <a:r>
              <a:rPr lang="zh-TW" altLang="en-US" sz="2000" b="1" dirty="0">
                <a:solidFill>
                  <a:schemeClr val="bg1"/>
                </a:solidFill>
                <a:effectLst>
                  <a:outerShdw blurRad="38100" dist="38100" dir="2700000" algn="tl">
                    <a:srgbClr val="000000">
                      <a:alpha val="43137"/>
                    </a:srgbClr>
                  </a:outerShdw>
                </a:effectLst>
              </a:rPr>
              <a:t>暴力破解法</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窮舉法</a:t>
            </a:r>
            <a:r>
              <a:rPr lang="en-US" altLang="zh-TW" sz="2000" b="1" dirty="0">
                <a:solidFill>
                  <a:schemeClr val="bg1"/>
                </a:solidFill>
                <a:effectLst>
                  <a:outerShdw blurRad="38100" dist="38100" dir="2700000" algn="tl">
                    <a:srgbClr val="000000">
                      <a:alpha val="43137"/>
                    </a:srgbClr>
                  </a:outerShdw>
                </a:effectLst>
              </a:rPr>
              <a:t>]</a:t>
            </a:r>
          </a:p>
          <a:p>
            <a:r>
              <a:rPr lang="en-US" altLang="zh-TW" sz="4000" b="1" dirty="0">
                <a:solidFill>
                  <a:schemeClr val="bg1"/>
                </a:solidFill>
                <a:effectLst>
                  <a:outerShdw blurRad="38100" dist="38100" dir="2700000" algn="tl">
                    <a:srgbClr val="000000">
                      <a:alpha val="43137"/>
                    </a:srgbClr>
                  </a:outerShdw>
                </a:effectLst>
              </a:rPr>
              <a:t>Brute Force</a:t>
            </a:r>
          </a:p>
          <a:p>
            <a:r>
              <a:rPr lang="zh-TW" altLang="en-US" sz="2000" b="1" dirty="0">
                <a:solidFill>
                  <a:schemeClr val="bg1"/>
                </a:solidFill>
                <a:effectLst>
                  <a:outerShdw blurRad="38100" dist="38100" dir="2700000" algn="tl">
                    <a:srgbClr val="000000">
                      <a:alpha val="43137"/>
                    </a:srgbClr>
                  </a:outerShdw>
                </a:effectLst>
              </a:rPr>
              <a:t>把所有可能的方法都執行看看</a:t>
            </a:r>
            <a:endParaRPr lang="en-US" altLang="zh-TW" sz="2000" b="1" dirty="0">
              <a:solidFill>
                <a:schemeClr val="bg1"/>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18</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22454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96569" y="3551632"/>
            <a:ext cx="1367028" cy="674465"/>
          </a:xfrm>
          <a:solidFill>
            <a:srgbClr val="FFFF00"/>
          </a:solidFill>
        </p:spPr>
        <p:txBody>
          <a:bodyPr>
            <a:normAutofit/>
          </a:bodyPr>
          <a:lstStyle/>
          <a:p>
            <a:pPr marL="0" indent="0">
              <a:buNone/>
            </a:pPr>
            <a:r>
              <a:rPr lang="en-US" altLang="zh-TW" sz="4050" dirty="0" err="1"/>
              <a:t>xyzqc</a:t>
            </a:r>
            <a:endParaRPr lang="zh-TW" altLang="en-US" sz="4050" dirty="0"/>
          </a:p>
        </p:txBody>
      </p:sp>
      <p:sp>
        <p:nvSpPr>
          <p:cNvPr id="4" name="矩形 3"/>
          <p:cNvSpPr/>
          <p:nvPr/>
        </p:nvSpPr>
        <p:spPr>
          <a:xfrm>
            <a:off x="628650" y="4833551"/>
            <a:ext cx="1367028" cy="715581"/>
          </a:xfrm>
          <a:prstGeom prst="rect">
            <a:avLst/>
          </a:prstGeom>
          <a:solidFill>
            <a:srgbClr val="FFFF00"/>
          </a:solidFill>
        </p:spPr>
        <p:txBody>
          <a:bodyPr wrap="square">
            <a:spAutoFit/>
          </a:bodyPr>
          <a:lstStyle/>
          <a:p>
            <a:r>
              <a:rPr lang="en-US" altLang="zh-TW" sz="4050" dirty="0" err="1"/>
              <a:t>abctf</a:t>
            </a:r>
            <a:endParaRPr lang="zh-TW" altLang="en-US" sz="4050" dirty="0"/>
          </a:p>
        </p:txBody>
      </p:sp>
      <p:sp>
        <p:nvSpPr>
          <p:cNvPr id="5" name="上-下雙向箭號 4"/>
          <p:cNvSpPr/>
          <p:nvPr/>
        </p:nvSpPr>
        <p:spPr>
          <a:xfrm>
            <a:off x="1131570" y="429310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696570" y="2319061"/>
            <a:ext cx="1653979" cy="461665"/>
          </a:xfrm>
          <a:prstGeom prst="rect">
            <a:avLst/>
          </a:prstGeom>
          <a:solidFill>
            <a:srgbClr val="FFFF00"/>
          </a:solidFill>
        </p:spPr>
        <p:txBody>
          <a:bodyPr wrap="none">
            <a:spAutoFit/>
          </a:bodyPr>
          <a:lstStyle/>
          <a:p>
            <a:r>
              <a:rPr lang="en-US" altLang="zh-TW" sz="2400" dirty="0" err="1"/>
              <a:t>abctf</a:t>
            </a:r>
            <a:r>
              <a:rPr lang="en-US" altLang="zh-TW" sz="2400" dirty="0"/>
              <a:t>{FLAG}</a:t>
            </a:r>
            <a:endParaRPr lang="zh-TW" altLang="en-US" sz="2400" dirty="0"/>
          </a:p>
        </p:txBody>
      </p:sp>
      <p:sp>
        <p:nvSpPr>
          <p:cNvPr id="7" name="矩形 6"/>
          <p:cNvSpPr/>
          <p:nvPr/>
        </p:nvSpPr>
        <p:spPr>
          <a:xfrm>
            <a:off x="696569" y="1277682"/>
            <a:ext cx="5715732" cy="461665"/>
          </a:xfrm>
          <a:prstGeom prst="rect">
            <a:avLst/>
          </a:prstGeom>
          <a:solidFill>
            <a:srgbClr val="FFFF00"/>
          </a:solidFill>
        </p:spPr>
        <p:txBody>
          <a:bodyPr wrap="none">
            <a:spAutoFit/>
          </a:bodyPr>
          <a:lstStyle/>
          <a:p>
            <a:r>
              <a:rPr lang="en-US" altLang="zh-TW" sz="2400" dirty="0" err="1">
                <a:effectLst>
                  <a:outerShdw blurRad="38100" dist="38100" dir="2700000" algn="tl">
                    <a:srgbClr val="000000">
                      <a:alpha val="43137"/>
                    </a:srgbClr>
                  </a:outerShdw>
                </a:effectLst>
              </a:rPr>
              <a:t>xyzqc</a:t>
            </a:r>
            <a:r>
              <a:rPr lang="en-US" altLang="zh-TW" sz="2400" dirty="0">
                <a:effectLst>
                  <a:outerShdw blurRad="38100" dist="38100" dir="2700000" algn="tl">
                    <a:srgbClr val="000000">
                      <a:alpha val="43137"/>
                    </a:srgbClr>
                  </a:outerShdw>
                </a:effectLst>
              </a:rPr>
              <a:t>{t3_qelrdeq_t3_k33a3a_lk3_lc_qe3p3}</a:t>
            </a:r>
            <a:endParaRPr lang="zh-TW" altLang="en-US" sz="2400" dirty="0">
              <a:effectLst>
                <a:outerShdw blurRad="38100" dist="38100" dir="2700000" algn="tl">
                  <a:srgbClr val="000000">
                    <a:alpha val="43137"/>
                  </a:srgbClr>
                </a:outerShdw>
              </a:effectLst>
            </a:endParaRPr>
          </a:p>
        </p:txBody>
      </p:sp>
      <p:sp>
        <p:nvSpPr>
          <p:cNvPr id="8" name="上-下雙向箭號 7"/>
          <p:cNvSpPr/>
          <p:nvPr/>
        </p:nvSpPr>
        <p:spPr>
          <a:xfrm>
            <a:off x="1170259" y="1778618"/>
            <a:ext cx="363474" cy="54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0" y="3019490"/>
            <a:ext cx="9144000" cy="323165"/>
          </a:xfrm>
          <a:prstGeom prst="rect">
            <a:avLst/>
          </a:prstGeom>
          <a:solidFill>
            <a:schemeClr val="tx1"/>
          </a:solidFill>
        </p:spPr>
        <p:txBody>
          <a:bodyPr wrap="square">
            <a:spAutoFit/>
          </a:bodyPr>
          <a:lstStyle/>
          <a:p>
            <a:pPr algn="r"/>
            <a:r>
              <a:rPr lang="en-US" altLang="zh-TW" sz="1500" b="1" dirty="0">
                <a:solidFill>
                  <a:schemeClr val="bg1"/>
                </a:solidFill>
                <a:effectLst>
                  <a:outerShdw blurRad="38100" dist="38100" dir="2700000" algn="tl">
                    <a:srgbClr val="000000">
                      <a:alpha val="43137"/>
                    </a:srgbClr>
                  </a:outerShdw>
                </a:effectLst>
              </a:rPr>
              <a:t>https://kimiyuki.net/blog/2016/07/23/abctf-2016/</a:t>
            </a:r>
            <a:endParaRPr lang="zh-TW" altLang="en-US" sz="15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3944246" y="3900693"/>
            <a:ext cx="4263860" cy="415498"/>
          </a:xfrm>
          <a:prstGeom prst="rect">
            <a:avLst/>
          </a:prstGeom>
        </p:spPr>
        <p:txBody>
          <a:bodyPr wrap="none">
            <a:spAutoFit/>
          </a:bodyPr>
          <a:lstStyle/>
          <a:p>
            <a:r>
              <a:rPr lang="en-US" altLang="zh-TW" sz="2100" dirty="0">
                <a:effectLst>
                  <a:outerShdw blurRad="38100" dist="38100" dir="2700000" algn="tl">
                    <a:srgbClr val="000000">
                      <a:alpha val="43137"/>
                    </a:srgbClr>
                  </a:outerShdw>
                </a:effectLst>
              </a:rPr>
              <a:t>t3_qelrdeq_t3_k33a3a_lk3_lc_qe3p3</a:t>
            </a:r>
            <a:endParaRPr lang="zh-TW" altLang="en-US" sz="2100" dirty="0"/>
          </a:p>
        </p:txBody>
      </p:sp>
      <p:sp>
        <p:nvSpPr>
          <p:cNvPr id="11" name="矩形 10"/>
          <p:cNvSpPr/>
          <p:nvPr/>
        </p:nvSpPr>
        <p:spPr>
          <a:xfrm>
            <a:off x="3992252" y="4790143"/>
            <a:ext cx="4604850" cy="415498"/>
          </a:xfrm>
          <a:prstGeom prst="rect">
            <a:avLst/>
          </a:prstGeom>
        </p:spPr>
        <p:txBody>
          <a:bodyPr wrap="none">
            <a:spAutoFit/>
          </a:bodyPr>
          <a:lstStyle/>
          <a:p>
            <a:r>
              <a:rPr lang="en-US" altLang="zh-TW" sz="2100" dirty="0"/>
              <a:t>w3_thought_w3_n33d3d_on3_of_th3s3</a:t>
            </a:r>
            <a:endParaRPr lang="zh-TW" altLang="en-US" sz="2100" dirty="0"/>
          </a:p>
        </p:txBody>
      </p:sp>
      <p:sp>
        <p:nvSpPr>
          <p:cNvPr id="12" name="向下箭號 11"/>
          <p:cNvSpPr/>
          <p:nvPr/>
        </p:nvSpPr>
        <p:spPr>
          <a:xfrm>
            <a:off x="5616702" y="4389120"/>
            <a:ext cx="315468" cy="4444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矩形 12"/>
          <p:cNvSpPr/>
          <p:nvPr/>
        </p:nvSpPr>
        <p:spPr>
          <a:xfrm>
            <a:off x="2203157" y="4285438"/>
            <a:ext cx="1609736"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latin typeface="Titillium Web"/>
              </a:rPr>
              <a:t>Caesar cipher</a:t>
            </a:r>
            <a:endParaRPr lang="zh-TW" altLang="en-US" b="1" dirty="0">
              <a:effectLst>
                <a:outerShdw blurRad="38100" dist="38100" dir="2700000" algn="tl">
                  <a:srgbClr val="000000">
                    <a:alpha val="43137"/>
                  </a:srgbClr>
                </a:outerShdw>
              </a:effectLst>
            </a:endParaRPr>
          </a:p>
        </p:txBody>
      </p:sp>
      <p:sp>
        <p:nvSpPr>
          <p:cNvPr id="14" name="矩形 13"/>
          <p:cNvSpPr/>
          <p:nvPr/>
        </p:nvSpPr>
        <p:spPr>
          <a:xfrm>
            <a:off x="2203158" y="4847851"/>
            <a:ext cx="614335" cy="300082"/>
          </a:xfrm>
          <a:prstGeom prst="rect">
            <a:avLst/>
          </a:prstGeom>
        </p:spPr>
        <p:txBody>
          <a:bodyPr wrap="none">
            <a:spAutoFit/>
          </a:bodyPr>
          <a:lstStyle/>
          <a:p>
            <a:r>
              <a:rPr lang="en-US" altLang="zh-TW" sz="1350" dirty="0"/>
              <a:t>ROT-3</a:t>
            </a:r>
            <a:endParaRPr lang="zh-TW" altLang="en-US" sz="1350" dirty="0"/>
          </a:p>
        </p:txBody>
      </p:sp>
      <p:sp>
        <p:nvSpPr>
          <p:cNvPr id="15" name="矩形 14"/>
          <p:cNvSpPr/>
          <p:nvPr/>
        </p:nvSpPr>
        <p:spPr>
          <a:xfrm>
            <a:off x="2203158" y="5483386"/>
            <a:ext cx="3316549" cy="300082"/>
          </a:xfrm>
          <a:prstGeom prst="rect">
            <a:avLst/>
          </a:prstGeom>
        </p:spPr>
        <p:txBody>
          <a:bodyPr wrap="none">
            <a:spAutoFit/>
          </a:bodyPr>
          <a:lstStyle/>
          <a:p>
            <a:r>
              <a:rPr lang="en-US" altLang="zh-TW" sz="1350" dirty="0"/>
              <a:t>https://en.wikipedia.org/wiki/Caesar_cipher</a:t>
            </a:r>
            <a:endParaRPr lang="zh-TW" altLang="en-US" sz="1350" dirty="0"/>
          </a:p>
        </p:txBody>
      </p:sp>
      <p:sp>
        <p:nvSpPr>
          <p:cNvPr id="16" name="矩形圖說文字 15"/>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a:solidFill>
                  <a:schemeClr val="bg1"/>
                </a:solidFill>
                <a:effectLst>
                  <a:outerShdw blurRad="38100" dist="38100" dir="2700000" algn="tl">
                    <a:srgbClr val="000000">
                      <a:alpha val="43137"/>
                    </a:srgbClr>
                  </a:outerShdw>
                </a:effectLst>
              </a:rPr>
              <a:t>解法三</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直覺法</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19</a:t>
            </a:fld>
            <a:endParaRPr lang="zh-TW" altLang="en-US"/>
          </a:p>
        </p:txBody>
      </p:sp>
      <p:pic>
        <p:nvPicPr>
          <p:cNvPr id="17" name="圖片 1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220204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本課程將教授</a:t>
            </a:r>
            <a:r>
              <a:rPr lang="zh-TW" altLang="en-US" b="1" dirty="0"/>
              <a:t>基本古典密碼學</a:t>
            </a:r>
            <a:r>
              <a:rPr lang="zh-TW" altLang="en-US" dirty="0"/>
              <a:t>的加密與解密</a:t>
            </a:r>
            <a:endParaRPr lang="en-US" altLang="zh-TW" dirty="0"/>
          </a:p>
          <a:p>
            <a:r>
              <a:rPr lang="zh-TW" altLang="en-US" dirty="0"/>
              <a:t>本課程將以線上工具完成破密分析</a:t>
            </a:r>
            <a:endParaRPr lang="en-US" altLang="zh-TW" dirty="0"/>
          </a:p>
          <a:p>
            <a:r>
              <a:rPr lang="zh-TW" altLang="en-US" dirty="0"/>
              <a:t>本課程將搭配使用ＣＴＦ平台上的題目進行實際演練。</a:t>
            </a: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91812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04875" y="2388466"/>
            <a:ext cx="7886700" cy="400145"/>
          </a:xfrm>
          <a:solidFill>
            <a:schemeClr val="accent6">
              <a:lumMod val="20000"/>
              <a:lumOff val="80000"/>
            </a:schemeClr>
          </a:solidFill>
        </p:spPr>
        <p:txBody>
          <a:bodyPr>
            <a:normAutofit fontScale="77500" lnSpcReduction="20000"/>
          </a:bodyPr>
          <a:lstStyle/>
          <a:p>
            <a:pPr marL="0" indent="0">
              <a:buNone/>
            </a:pPr>
            <a:r>
              <a:rPr lang="en-US" altLang="zh-TW" dirty="0"/>
              <a:t>echo '</a:t>
            </a:r>
            <a:r>
              <a:rPr lang="en-US" altLang="zh-TW" dirty="0" err="1"/>
              <a:t>xyzqc</a:t>
            </a:r>
            <a:r>
              <a:rPr lang="en-US" altLang="zh-TW" dirty="0"/>
              <a:t>{t3_qelrdeq_t3_k33a3a_lk3_lc_qe3p3}' | </a:t>
            </a:r>
            <a:r>
              <a:rPr lang="en-US" altLang="zh-TW" b="1" dirty="0" err="1">
                <a:solidFill>
                  <a:srgbClr val="FF0000"/>
                </a:solidFill>
                <a:effectLst>
                  <a:outerShdw blurRad="38100" dist="38100" dir="2700000" algn="tl">
                    <a:srgbClr val="000000">
                      <a:alpha val="43137"/>
                    </a:srgbClr>
                  </a:outerShdw>
                </a:effectLst>
              </a:rPr>
              <a:t>tr</a:t>
            </a:r>
            <a:r>
              <a:rPr lang="en-US" altLang="zh-TW" b="1" dirty="0">
                <a:solidFill>
                  <a:srgbClr val="FF0000"/>
                </a:solidFill>
                <a:effectLst>
                  <a:outerShdw blurRad="38100" dist="38100" dir="2700000" algn="tl">
                    <a:srgbClr val="000000">
                      <a:alpha val="43137"/>
                    </a:srgbClr>
                  </a:outerShdw>
                </a:effectLst>
              </a:rPr>
              <a:t> x-</a:t>
            </a:r>
            <a:r>
              <a:rPr lang="en-US" altLang="zh-TW" b="1" dirty="0" err="1">
                <a:solidFill>
                  <a:srgbClr val="FF0000"/>
                </a:solidFill>
                <a:effectLst>
                  <a:outerShdw blurRad="38100" dist="38100" dir="2700000" algn="tl">
                    <a:srgbClr val="000000">
                      <a:alpha val="43137"/>
                    </a:srgbClr>
                  </a:outerShdw>
                </a:effectLst>
              </a:rPr>
              <a:t>za</a:t>
            </a:r>
            <a:r>
              <a:rPr lang="en-US" altLang="zh-TW" b="1" dirty="0">
                <a:solidFill>
                  <a:srgbClr val="FF0000"/>
                </a:solidFill>
                <a:effectLst>
                  <a:outerShdw blurRad="38100" dist="38100" dir="2700000" algn="tl">
                    <a:srgbClr val="000000">
                      <a:alpha val="43137"/>
                    </a:srgbClr>
                  </a:outerShdw>
                </a:effectLst>
              </a:rPr>
              <a:t>-w a-z</a:t>
            </a:r>
            <a:endParaRPr lang="zh-TW" altLang="en-US" b="1" dirty="0">
              <a:solidFill>
                <a:srgbClr val="FF0000"/>
              </a:solidFill>
              <a:effectLst>
                <a:outerShdw blurRad="38100" dist="38100" dir="2700000" algn="tl">
                  <a:srgbClr val="000000">
                    <a:alpha val="43137"/>
                  </a:srgbClr>
                </a:outerShdw>
              </a:effectLst>
            </a:endParaRPr>
          </a:p>
        </p:txBody>
      </p:sp>
      <p:pic>
        <p:nvPicPr>
          <p:cNvPr id="4" name="圖片 3"/>
          <p:cNvPicPr>
            <a:picLocks noChangeAspect="1"/>
          </p:cNvPicPr>
          <p:nvPr/>
        </p:nvPicPr>
        <p:blipFill>
          <a:blip r:embed="rId2"/>
          <a:stretch>
            <a:fillRect/>
          </a:stretch>
        </p:blipFill>
        <p:spPr>
          <a:xfrm>
            <a:off x="504876" y="3650712"/>
            <a:ext cx="7626757" cy="695004"/>
          </a:xfrm>
          <a:prstGeom prst="rect">
            <a:avLst/>
          </a:prstGeom>
        </p:spPr>
      </p:pic>
      <p:sp>
        <p:nvSpPr>
          <p:cNvPr id="5" name="向下箭號 4"/>
          <p:cNvSpPr/>
          <p:nvPr/>
        </p:nvSpPr>
        <p:spPr>
          <a:xfrm>
            <a:off x="3504438" y="3051810"/>
            <a:ext cx="466344" cy="500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745483" y="4867841"/>
            <a:ext cx="1452642" cy="600164"/>
          </a:xfrm>
          <a:prstGeom prst="rect">
            <a:avLst/>
          </a:prstGeom>
          <a:solidFill>
            <a:srgbClr val="FFFF00"/>
          </a:solidFill>
        </p:spPr>
        <p:txBody>
          <a:bodyPr wrap="none">
            <a:spAutoFit/>
          </a:bodyPr>
          <a:lstStyle/>
          <a:p>
            <a:r>
              <a:rPr lang="en-US" altLang="zh-TW" sz="3300" dirty="0" err="1"/>
              <a:t>tr</a:t>
            </a:r>
            <a:r>
              <a:rPr lang="en-US" altLang="zh-TW" sz="3300" dirty="0"/>
              <a:t> -help</a:t>
            </a:r>
            <a:endParaRPr lang="zh-TW" altLang="en-US" sz="3300" dirty="0"/>
          </a:p>
        </p:txBody>
      </p:sp>
      <p:sp>
        <p:nvSpPr>
          <p:cNvPr id="7" name="矩形圖說文字 6"/>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a:solidFill>
                  <a:schemeClr val="bg1"/>
                </a:solidFill>
                <a:effectLst>
                  <a:outerShdw blurRad="38100" dist="38100" dir="2700000" algn="tl">
                    <a:srgbClr val="000000">
                      <a:alpha val="43137"/>
                    </a:srgbClr>
                  </a:outerShdw>
                </a:effectLst>
              </a:rPr>
              <a:t>解法四</a:t>
            </a:r>
            <a:r>
              <a:rPr lang="en-US" altLang="zh-TW" sz="2800" b="1" dirty="0">
                <a:solidFill>
                  <a:schemeClr val="bg1"/>
                </a:solidFill>
                <a:effectLst>
                  <a:outerShdw blurRad="38100" dist="38100" dir="2700000" algn="tl">
                    <a:srgbClr val="000000">
                      <a:alpha val="43137"/>
                    </a:srgbClr>
                  </a:outerShdw>
                </a:effectLst>
              </a:rPr>
              <a:t>::</a:t>
            </a:r>
            <a:r>
              <a:rPr lang="zh-TW" altLang="en-US" sz="2800" b="1" dirty="0">
                <a:solidFill>
                  <a:schemeClr val="bg1"/>
                </a:solidFill>
                <a:effectLst>
                  <a:outerShdw blurRad="38100" dist="38100" dir="2700000" algn="tl">
                    <a:srgbClr val="000000">
                      <a:alpha val="43137"/>
                    </a:srgbClr>
                  </a:outerShdw>
                </a:effectLst>
              </a:rPr>
              <a:t>使用</a:t>
            </a:r>
            <a:r>
              <a:rPr lang="en-US" altLang="zh-TW" sz="2800" b="1" dirty="0" err="1">
                <a:solidFill>
                  <a:schemeClr val="bg1"/>
                </a:solidFill>
                <a:effectLst>
                  <a:outerShdw blurRad="38100" dist="38100" dir="2700000" algn="tl">
                    <a:srgbClr val="000000">
                      <a:alpha val="43137"/>
                    </a:srgbClr>
                  </a:outerShdw>
                </a:effectLst>
              </a:rPr>
              <a:t>tr</a:t>
            </a:r>
            <a:r>
              <a:rPr lang="zh-TW" altLang="en-US" sz="2800" b="1" dirty="0">
                <a:solidFill>
                  <a:schemeClr val="bg1"/>
                </a:solidFill>
                <a:effectLst>
                  <a:outerShdw blurRad="38100" dist="38100" dir="2700000" algn="tl">
                    <a:srgbClr val="000000">
                      <a:alpha val="43137"/>
                    </a:srgbClr>
                  </a:outerShdw>
                </a:effectLst>
              </a:rPr>
              <a:t>指令</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20</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527050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35331" y="1238157"/>
            <a:ext cx="6529454" cy="4648159"/>
          </a:xfrm>
          <a:solidFill>
            <a:schemeClr val="accent4">
              <a:lumMod val="20000"/>
              <a:lumOff val="80000"/>
            </a:schemeClr>
          </a:solidFill>
        </p:spPr>
        <p:txBody>
          <a:bodyPr>
            <a:normAutofit fontScale="40000" lnSpcReduction="20000"/>
          </a:bodyPr>
          <a:lstStyle/>
          <a:p>
            <a:pPr marL="0" indent="0">
              <a:buNone/>
            </a:pPr>
            <a:r>
              <a:rPr lang="en-US" altLang="zh-TW" dirty="0"/>
              <a:t>import sys</a:t>
            </a:r>
          </a:p>
          <a:p>
            <a:pPr marL="0" indent="0">
              <a:buNone/>
            </a:pPr>
            <a:endParaRPr lang="en-US" altLang="zh-TW" dirty="0"/>
          </a:p>
          <a:p>
            <a:pPr marL="0" indent="0">
              <a:buNone/>
            </a:pPr>
            <a:r>
              <a:rPr lang="en-US" altLang="zh-TW" dirty="0"/>
              <a:t># Prepared alphabet for Caesar Cipher. Can be changed.</a:t>
            </a:r>
          </a:p>
          <a:p>
            <a:pPr marL="0" indent="0">
              <a:buNone/>
            </a:pPr>
            <a:r>
              <a:rPr lang="en-US" altLang="zh-TW" dirty="0" err="1"/>
              <a:t>caesaralpha</a:t>
            </a:r>
            <a:r>
              <a:rPr lang="en-US" altLang="zh-TW" dirty="0"/>
              <a:t> = "ABCDEFGHIJKLMNOPQRSTUVWXYZ0123456789"</a:t>
            </a:r>
          </a:p>
          <a:p>
            <a:pPr marL="0" indent="0">
              <a:buNone/>
            </a:pPr>
            <a:endParaRPr lang="en-US" altLang="zh-TW" dirty="0"/>
          </a:p>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endParaRPr lang="en-US" altLang="zh-TW" dirty="0"/>
          </a:p>
          <a:p>
            <a:pPr marL="0" indent="0">
              <a:buNone/>
            </a:pPr>
            <a:r>
              <a:rPr lang="en-US" altLang="zh-TW" dirty="0" err="1"/>
              <a:t>strFileInp</a:t>
            </a:r>
            <a:r>
              <a:rPr lang="en-US" altLang="zh-TW" dirty="0"/>
              <a:t> = open(</a:t>
            </a:r>
            <a:r>
              <a:rPr lang="en-US" altLang="zh-TW" dirty="0" err="1"/>
              <a:t>sys.argv</a:t>
            </a:r>
            <a:r>
              <a:rPr lang="en-US" altLang="zh-TW" dirty="0"/>
              <a:t>[2], '</a:t>
            </a:r>
            <a:r>
              <a:rPr lang="en-US" altLang="zh-TW" dirty="0" err="1"/>
              <a:t>rb</a:t>
            </a:r>
            <a:r>
              <a:rPr lang="en-US" altLang="zh-TW" dirty="0"/>
              <a:t>')</a:t>
            </a:r>
          </a:p>
          <a:p>
            <a:pPr marL="0" indent="0">
              <a:buNone/>
            </a:pPr>
            <a:r>
              <a:rPr lang="en-US" altLang="zh-TW" dirty="0"/>
              <a:t>	</a:t>
            </a:r>
          </a:p>
          <a:p>
            <a:pPr marL="0" indent="0">
              <a:buNone/>
            </a:pPr>
            <a:r>
              <a:rPr lang="en-US" altLang="zh-TW" dirty="0"/>
              <a:t>out = ""</a:t>
            </a:r>
          </a:p>
          <a:p>
            <a:pPr marL="0" indent="0">
              <a:buNone/>
            </a:pPr>
            <a:r>
              <a:rPr lang="en-US" altLang="zh-TW" dirty="0" err="1"/>
              <a:t>strInp</a:t>
            </a:r>
            <a:r>
              <a:rPr lang="en-US" altLang="zh-TW" dirty="0"/>
              <a:t> = </a:t>
            </a:r>
            <a:r>
              <a:rPr lang="en-US" altLang="zh-TW" dirty="0" err="1"/>
              <a:t>strFileInp.read</a:t>
            </a:r>
            <a:r>
              <a:rPr lang="en-US" altLang="zh-TW" dirty="0"/>
              <a:t>().decode("utf-8").</a:t>
            </a:r>
            <a:r>
              <a:rPr lang="en-US" altLang="zh-TW" dirty="0" err="1"/>
              <a:t>rstrip</a:t>
            </a:r>
            <a:r>
              <a:rPr lang="en-US" altLang="zh-TW" dirty="0"/>
              <a:t>("\n")</a:t>
            </a:r>
          </a:p>
          <a:p>
            <a:pPr marL="0" indent="0">
              <a:buNone/>
            </a:pPr>
            <a:r>
              <a:rPr lang="en-US" altLang="zh-TW" dirty="0"/>
              <a:t>if </a:t>
            </a:r>
            <a:r>
              <a:rPr lang="en-US" altLang="zh-TW" dirty="0" err="1"/>
              <a:t>sys.argv</a:t>
            </a:r>
            <a:r>
              <a:rPr lang="en-US" altLang="zh-TW" dirty="0"/>
              <a:t>[1] == "all":</a:t>
            </a:r>
          </a:p>
          <a:p>
            <a:pPr marL="0" indent="0">
              <a:buNone/>
            </a:pPr>
            <a:r>
              <a:rPr lang="en-US" altLang="zh-TW" dirty="0"/>
              <a:t>    for </a:t>
            </a:r>
            <a:r>
              <a:rPr lang="en-US" altLang="zh-TW" dirty="0" err="1"/>
              <a:t>i</a:t>
            </a:r>
            <a:r>
              <a:rPr lang="en-US" altLang="zh-TW" dirty="0"/>
              <a:t> in range(1,len(</a:t>
            </a:r>
            <a:r>
              <a:rPr lang="en-US" altLang="zh-TW" dirty="0" err="1"/>
              <a:t>caesaralpha</a:t>
            </a:r>
            <a:r>
              <a:rPr lang="en-US" altLang="zh-TW" dirty="0"/>
              <a:t>)):</a:t>
            </a:r>
          </a:p>
          <a:p>
            <a:pPr marL="0" indent="0">
              <a:buNone/>
            </a:pPr>
            <a:r>
              <a:rPr lang="en-US" altLang="zh-TW" dirty="0"/>
              <a:t>        out += "ROT " + </a:t>
            </a:r>
            <a:r>
              <a:rPr lang="en-US" altLang="zh-TW" dirty="0" err="1"/>
              <a:t>str</a:t>
            </a:r>
            <a:r>
              <a:rPr lang="en-US" altLang="zh-TW" dirty="0"/>
              <a:t>(</a:t>
            </a:r>
            <a:r>
              <a:rPr lang="en-US" altLang="zh-TW" dirty="0" err="1"/>
              <a:t>i</a:t>
            </a:r>
            <a:r>
              <a:rPr lang="en-US" altLang="zh-TW" dirty="0"/>
              <a:t>) + ": " + </a:t>
            </a:r>
            <a:r>
              <a:rPr lang="en-US" altLang="zh-TW" dirty="0" err="1"/>
              <a:t>caesar</a:t>
            </a:r>
            <a:r>
              <a:rPr lang="en-US" altLang="zh-TW" dirty="0"/>
              <a:t>(</a:t>
            </a:r>
            <a:r>
              <a:rPr lang="en-US" altLang="zh-TW" dirty="0" err="1"/>
              <a:t>strInp</a:t>
            </a:r>
            <a:r>
              <a:rPr lang="en-US" altLang="zh-TW" dirty="0"/>
              <a:t>, </a:t>
            </a:r>
            <a:r>
              <a:rPr lang="en-US" altLang="zh-TW" dirty="0" err="1"/>
              <a:t>i</a:t>
            </a:r>
            <a:r>
              <a:rPr lang="en-US" altLang="zh-TW" dirty="0"/>
              <a:t>) + "\n"</a:t>
            </a:r>
          </a:p>
          <a:p>
            <a:pPr marL="0" indent="0">
              <a:buNone/>
            </a:pPr>
            <a:r>
              <a:rPr lang="en-US" altLang="zh-TW" dirty="0"/>
              <a:t>else:</a:t>
            </a:r>
          </a:p>
          <a:p>
            <a:pPr marL="0" indent="0">
              <a:buNone/>
            </a:pPr>
            <a:r>
              <a:rPr lang="en-US" altLang="zh-TW" dirty="0"/>
              <a:t>    out = "ROT " + </a:t>
            </a:r>
            <a:r>
              <a:rPr lang="en-US" altLang="zh-TW" dirty="0" err="1"/>
              <a:t>sys.argv</a:t>
            </a:r>
            <a:r>
              <a:rPr lang="en-US" altLang="zh-TW" dirty="0"/>
              <a:t>[1] + ": " + </a:t>
            </a:r>
            <a:r>
              <a:rPr lang="en-US" altLang="zh-TW" dirty="0" err="1"/>
              <a:t>caesar</a:t>
            </a:r>
            <a:r>
              <a:rPr lang="en-US" altLang="zh-TW" dirty="0"/>
              <a:t>(</a:t>
            </a:r>
            <a:r>
              <a:rPr lang="en-US" altLang="zh-TW" dirty="0" err="1"/>
              <a:t>strInp</a:t>
            </a:r>
            <a:r>
              <a:rPr lang="en-US" altLang="zh-TW" dirty="0"/>
              <a:t>, </a:t>
            </a:r>
            <a:r>
              <a:rPr lang="en-US" altLang="zh-TW" dirty="0" err="1"/>
              <a:t>sys.argv</a:t>
            </a:r>
            <a:r>
              <a:rPr lang="en-US" altLang="zh-TW" dirty="0"/>
              <a:t>[2])</a:t>
            </a:r>
          </a:p>
          <a:p>
            <a:pPr marL="0" indent="0">
              <a:buNone/>
            </a:pPr>
            <a:r>
              <a:rPr lang="en-US" altLang="zh-TW" dirty="0"/>
              <a:t>out = </a:t>
            </a:r>
            <a:r>
              <a:rPr lang="en-US" altLang="zh-TW" dirty="0" err="1"/>
              <a:t>out.encode</a:t>
            </a:r>
            <a:r>
              <a:rPr lang="en-US" altLang="zh-TW" dirty="0"/>
              <a:t>("utf-8")</a:t>
            </a:r>
          </a:p>
          <a:p>
            <a:pPr marL="0" indent="0">
              <a:buNone/>
            </a:pPr>
            <a:endParaRPr lang="en-US" altLang="zh-TW" dirty="0"/>
          </a:p>
          <a:p>
            <a:pPr marL="0" indent="0">
              <a:buNone/>
            </a:pPr>
            <a:r>
              <a:rPr lang="en-US" altLang="zh-TW" dirty="0"/>
              <a:t>print("Output: " + </a:t>
            </a:r>
            <a:r>
              <a:rPr lang="en-US" altLang="zh-TW" dirty="0" err="1"/>
              <a:t>out.decode</a:t>
            </a:r>
            <a:r>
              <a:rPr lang="en-US" altLang="zh-TW" dirty="0"/>
              <a:t>("utf-8"))</a:t>
            </a:r>
            <a:endParaRPr lang="zh-TW" altLang="en-US" dirty="0"/>
          </a:p>
        </p:txBody>
      </p:sp>
      <p:sp>
        <p:nvSpPr>
          <p:cNvPr id="4" name="矩形圖說文字 3"/>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解法四</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使用</a:t>
            </a:r>
            <a:r>
              <a:rPr lang="en-US" altLang="zh-TW" sz="3200" b="1" dirty="0">
                <a:solidFill>
                  <a:schemeClr val="bg1"/>
                </a:solidFill>
                <a:effectLst>
                  <a:outerShdw blurRad="38100" dist="38100" dir="2700000" algn="tl">
                    <a:srgbClr val="000000">
                      <a:alpha val="43137"/>
                    </a:srgbClr>
                  </a:outerShdw>
                </a:effectLst>
              </a:rPr>
              <a:t>Python</a:t>
            </a:r>
            <a:r>
              <a:rPr lang="zh-TW" altLang="en-US" sz="3200" b="1" dirty="0">
                <a:solidFill>
                  <a:schemeClr val="bg1"/>
                </a:solidFill>
                <a:effectLst>
                  <a:outerShdw blurRad="38100" dist="38100" dir="2700000" algn="tl">
                    <a:srgbClr val="000000">
                      <a:alpha val="43137"/>
                    </a:srgbClr>
                  </a:outerShdw>
                </a:effectLst>
              </a:rPr>
              <a:t>解解看</a:t>
            </a:r>
          </a:p>
        </p:txBody>
      </p:sp>
      <p:sp>
        <p:nvSpPr>
          <p:cNvPr id="6" name="矩形 5"/>
          <p:cNvSpPr/>
          <p:nvPr/>
        </p:nvSpPr>
        <p:spPr>
          <a:xfrm>
            <a:off x="-1" y="726580"/>
            <a:ext cx="9013371" cy="369332"/>
          </a:xfrm>
          <a:prstGeom prst="rect">
            <a:avLst/>
          </a:prstGeom>
        </p:spPr>
        <p:txBody>
          <a:bodyPr wrap="square">
            <a:spAutoFit/>
          </a:bodyPr>
          <a:lstStyle/>
          <a:p>
            <a:r>
              <a:rPr lang="en-US" altLang="zh-TW" dirty="0"/>
              <a:t>https://github.com/rickvg/RC3-Fall-CTF-2016-write-ups/blob/master/Write-up-Salad/caesar.py</a:t>
            </a:r>
            <a:endParaRPr lang="zh-TW" altLang="en-US" dirty="0"/>
          </a:p>
        </p:txBody>
      </p:sp>
      <p:sp>
        <p:nvSpPr>
          <p:cNvPr id="7" name="向右箭號 6"/>
          <p:cNvSpPr/>
          <p:nvPr/>
        </p:nvSpPr>
        <p:spPr>
          <a:xfrm>
            <a:off x="2579027" y="2446317"/>
            <a:ext cx="1199409" cy="52251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下一頁</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21</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48108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619772" y="1181718"/>
            <a:ext cx="8123464" cy="4494564"/>
          </a:xfrm>
          <a:prstGeom prst="rect">
            <a:avLst/>
          </a:prstGeom>
          <a:solidFill>
            <a:schemeClr val="accent6">
              <a:lumMod val="20000"/>
              <a:lumOff val="80000"/>
            </a:schemeClr>
          </a:solidFill>
        </p:spPr>
        <p:txBody>
          <a:bodyPr wrap="square">
            <a:spAutoFit/>
          </a:bodyPr>
          <a:lstStyle/>
          <a:p>
            <a:pPr marL="0" indent="0">
              <a:buNone/>
            </a:pPr>
            <a:r>
              <a:rPr lang="en-US" altLang="zh-TW" dirty="0" err="1"/>
              <a:t>def</a:t>
            </a:r>
            <a:r>
              <a:rPr lang="en-US" altLang="zh-TW" dirty="0"/>
              <a:t> </a:t>
            </a:r>
            <a:r>
              <a:rPr lang="en-US" altLang="zh-TW" dirty="0" err="1"/>
              <a:t>caesar</a:t>
            </a:r>
            <a:r>
              <a:rPr lang="en-US" altLang="zh-TW" dirty="0"/>
              <a:t>(</a:t>
            </a:r>
            <a:r>
              <a:rPr lang="en-US" altLang="zh-TW" dirty="0" err="1"/>
              <a:t>input_string</a:t>
            </a:r>
            <a:r>
              <a:rPr lang="en-US" altLang="zh-TW" dirty="0"/>
              <a:t>, rot):</a:t>
            </a:r>
          </a:p>
          <a:p>
            <a:pPr marL="0" indent="0">
              <a:buNone/>
            </a:pPr>
            <a:r>
              <a:rPr lang="en-US" altLang="zh-TW" sz="1600" dirty="0"/>
              <a:t>    print("Rotating characters by: " + </a:t>
            </a:r>
            <a:r>
              <a:rPr lang="en-US" altLang="zh-TW" sz="1600" dirty="0" err="1"/>
              <a:t>sys.argv</a:t>
            </a:r>
            <a:r>
              <a:rPr lang="en-US" altLang="zh-TW" sz="1600" dirty="0"/>
              <a:t>[1])</a:t>
            </a:r>
          </a:p>
          <a:p>
            <a:pPr marL="0" indent="0">
              <a:buNone/>
            </a:pPr>
            <a:r>
              <a:rPr lang="en-US" altLang="zh-TW" sz="1600" dirty="0"/>
              <a:t>    </a:t>
            </a:r>
            <a:r>
              <a:rPr lang="en-US" altLang="zh-TW" sz="1600" dirty="0" err="1"/>
              <a:t>output_string</a:t>
            </a:r>
            <a:r>
              <a:rPr lang="en-US" altLang="zh-TW" sz="1600" dirty="0"/>
              <a:t> = ""</a:t>
            </a:r>
          </a:p>
          <a:p>
            <a:pPr marL="0" indent="0">
              <a:buNone/>
            </a:pPr>
            <a:r>
              <a:rPr lang="en-US" altLang="zh-TW" sz="1600" dirty="0"/>
              <a:t>    for </a:t>
            </a:r>
            <a:r>
              <a:rPr lang="en-US" altLang="zh-TW" sz="1600" dirty="0" err="1"/>
              <a:t>i</a:t>
            </a:r>
            <a:r>
              <a:rPr lang="en-US" altLang="zh-TW" sz="1600" dirty="0"/>
              <a:t> in range(0, </a:t>
            </a:r>
            <a:r>
              <a:rPr lang="en-US" altLang="zh-TW" sz="1600" dirty="0" err="1"/>
              <a:t>len</a:t>
            </a:r>
            <a:r>
              <a:rPr lang="en-US" altLang="zh-TW" sz="1600" dirty="0"/>
              <a:t>(</a:t>
            </a:r>
            <a:r>
              <a:rPr lang="en-US" altLang="zh-TW" sz="1600" dirty="0" err="1"/>
              <a:t>input_string</a:t>
            </a:r>
            <a:r>
              <a:rPr lang="en-US" altLang="zh-TW" sz="1600" dirty="0"/>
              <a:t>)):</a:t>
            </a:r>
          </a:p>
          <a:p>
            <a:pPr marL="0" indent="0">
              <a:buNone/>
            </a:pPr>
            <a:r>
              <a:rPr lang="en-US" altLang="zh-TW" sz="1600" dirty="0"/>
              <a:t>        </a:t>
            </a:r>
            <a:r>
              <a:rPr lang="en-US" altLang="zh-TW" sz="1600" dirty="0" err="1"/>
              <a:t>introtation</a:t>
            </a:r>
            <a:r>
              <a:rPr lang="en-US" altLang="zh-TW" sz="1600" dirty="0"/>
              <a:t> = </a:t>
            </a:r>
            <a:r>
              <a:rPr lang="en-US" altLang="zh-TW" sz="1600" dirty="0" err="1"/>
              <a:t>int</a:t>
            </a:r>
            <a:r>
              <a:rPr lang="en-US" altLang="zh-TW" sz="1600" dirty="0"/>
              <a:t>(rot)</a:t>
            </a:r>
          </a:p>
          <a:p>
            <a:pPr marL="0" indent="0">
              <a:buNone/>
            </a:pPr>
            <a:r>
              <a:rPr lang="en-US" altLang="zh-TW" sz="1600" dirty="0"/>
              <a:t>        if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 + </a:t>
            </a:r>
            <a:r>
              <a:rPr lang="en-US" altLang="zh-TW" sz="1600" dirty="0" err="1"/>
              <a:t>introtation</a:t>
            </a:r>
            <a:r>
              <a:rPr lang="en-US" altLang="zh-TW" sz="1600" dirty="0"/>
              <a:t> &gt;= </a:t>
            </a:r>
            <a:r>
              <a:rPr lang="en-US" altLang="zh-TW" sz="1600" dirty="0" err="1"/>
              <a:t>len</a:t>
            </a:r>
            <a:r>
              <a:rPr lang="en-US" altLang="zh-TW" sz="1600" dirty="0"/>
              <a:t>(</a:t>
            </a:r>
            <a:r>
              <a:rPr lang="en-US" altLang="zh-TW" sz="1600" dirty="0" err="1"/>
              <a:t>caesaralpha</a:t>
            </a:r>
            <a:r>
              <a:rPr lang="en-US" altLang="zh-TW" sz="1600" dirty="0"/>
              <a:t>):</a:t>
            </a:r>
          </a:p>
          <a:p>
            <a:pPr marL="0" indent="0">
              <a:buNone/>
            </a:pPr>
            <a:r>
              <a:rPr lang="en-US" altLang="zh-TW" sz="1600" dirty="0"/>
              <a:t>            </a:t>
            </a:r>
            <a:r>
              <a:rPr lang="en-US" altLang="zh-TW" sz="1600" dirty="0" err="1"/>
              <a:t>intavailable</a:t>
            </a:r>
            <a:r>
              <a:rPr lang="en-US" altLang="zh-TW" sz="1600" dirty="0"/>
              <a:t> = </a:t>
            </a:r>
            <a:r>
              <a:rPr lang="en-US" altLang="zh-TW" sz="1600" dirty="0" err="1"/>
              <a:t>len</a:t>
            </a:r>
            <a:r>
              <a:rPr lang="en-US" altLang="zh-TW" sz="1600" dirty="0"/>
              <a:t>(</a:t>
            </a:r>
            <a:r>
              <a:rPr lang="en-US" altLang="zh-TW" sz="1600" dirty="0" err="1"/>
              <a:t>caesaralpha</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introtation</a:t>
            </a:r>
            <a:r>
              <a:rPr lang="en-US" altLang="zh-TW" sz="1600" dirty="0"/>
              <a:t> = </a:t>
            </a:r>
            <a:r>
              <a:rPr lang="en-US" altLang="zh-TW" sz="1600" dirty="0" err="1"/>
              <a:t>introtation</a:t>
            </a:r>
            <a:r>
              <a:rPr lang="en-US" altLang="zh-TW" sz="1600" dirty="0"/>
              <a:t> - </a:t>
            </a:r>
            <a:r>
              <a:rPr lang="en-US" altLang="zh-TW" sz="1600" dirty="0" err="1"/>
              <a:t>intavailable</a:t>
            </a:r>
            <a:endParaRPr lang="en-US" altLang="zh-TW" sz="1600" dirty="0"/>
          </a:p>
          <a:p>
            <a:pPr marL="0" indent="0">
              <a:buNone/>
            </a:pPr>
            <a:r>
              <a:rPr lang="en-US" altLang="zh-TW" sz="1600" dirty="0"/>
              <a:t>        else:</a:t>
            </a:r>
          </a:p>
          <a:p>
            <a:pPr marL="0" indent="0">
              <a:buNone/>
            </a:pPr>
            <a:r>
              <a:rPr lang="en-US" altLang="zh-TW" sz="1600" dirty="0"/>
              <a:t>            </a:t>
            </a:r>
            <a:r>
              <a:rPr lang="en-US" altLang="zh-TW" sz="1600" dirty="0" err="1"/>
              <a:t>introtation</a:t>
            </a:r>
            <a:r>
              <a:rPr lang="en-US" altLang="zh-TW" sz="1600" dirty="0"/>
              <a:t> += </a:t>
            </a:r>
            <a:r>
              <a:rPr lang="en-US" altLang="zh-TW" sz="1600" dirty="0" err="1"/>
              <a:t>caesaralpha.index</a:t>
            </a:r>
            <a:r>
              <a:rPr lang="en-US" altLang="zh-TW" sz="1600" dirty="0"/>
              <a:t>(</a:t>
            </a:r>
            <a:r>
              <a:rPr lang="en-US" altLang="zh-TW" sz="1600" dirty="0" err="1"/>
              <a:t>input_string</a:t>
            </a:r>
            <a:r>
              <a:rPr lang="en-US" altLang="zh-TW" sz="1600" dirty="0"/>
              <a:t>[</a:t>
            </a:r>
            <a:r>
              <a:rPr lang="en-US" altLang="zh-TW" sz="1600" dirty="0" err="1"/>
              <a:t>i</a:t>
            </a:r>
            <a:r>
              <a:rPr lang="en-US" altLang="zh-TW" sz="1600" dirty="0"/>
              <a:t>].upper())</a:t>
            </a:r>
          </a:p>
          <a:p>
            <a:pPr marL="0" indent="0">
              <a:buNone/>
            </a:pPr>
            <a:r>
              <a:rPr lang="en-US" altLang="zh-TW" sz="1600" dirty="0"/>
              <a:t>        </a:t>
            </a:r>
            <a:r>
              <a:rPr lang="en-US" altLang="zh-TW" sz="1600" dirty="0" err="1"/>
              <a:t>output_string</a:t>
            </a:r>
            <a:r>
              <a:rPr lang="en-US" altLang="zh-TW" sz="1600" dirty="0"/>
              <a:t> += </a:t>
            </a:r>
            <a:r>
              <a:rPr lang="en-US" altLang="zh-TW" sz="1600" dirty="0" err="1"/>
              <a:t>caesaralpha</a:t>
            </a:r>
            <a:r>
              <a:rPr lang="en-US" altLang="zh-TW" sz="1600" dirty="0"/>
              <a:t>[</a:t>
            </a:r>
            <a:r>
              <a:rPr lang="en-US" altLang="zh-TW" sz="1600" dirty="0" err="1"/>
              <a:t>introtation</a:t>
            </a:r>
            <a:r>
              <a:rPr lang="en-US" altLang="zh-TW" sz="1600" dirty="0"/>
              <a:t>]</a:t>
            </a:r>
          </a:p>
          <a:p>
            <a:pPr marL="0" indent="0">
              <a:buNone/>
            </a:pPr>
            <a:r>
              <a:rPr lang="en-US" altLang="zh-TW" dirty="0"/>
              <a:t>   return </a:t>
            </a:r>
            <a:r>
              <a:rPr lang="en-US" altLang="zh-TW" dirty="0" err="1"/>
              <a:t>output_string</a:t>
            </a:r>
            <a:endParaRPr lang="en-US" altLang="zh-TW" dirty="0"/>
          </a:p>
        </p:txBody>
      </p:sp>
      <p:sp>
        <p:nvSpPr>
          <p:cNvPr id="5" name="矩形圖說文字 4"/>
          <p:cNvSpPr/>
          <p:nvPr/>
        </p:nvSpPr>
        <p:spPr>
          <a:xfrm>
            <a:off x="0" y="1"/>
            <a:ext cx="9144000" cy="685800"/>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bg1"/>
                </a:solidFill>
                <a:effectLst>
                  <a:outerShdw blurRad="38100" dist="38100" dir="2700000" algn="tl">
                    <a:srgbClr val="000000">
                      <a:alpha val="43137"/>
                    </a:srgbClr>
                  </a:outerShdw>
                </a:effectLst>
              </a:rPr>
              <a:t>解法四</a:t>
            </a:r>
            <a:r>
              <a:rPr lang="en-US" altLang="zh-TW" sz="3200" b="1" dirty="0">
                <a:solidFill>
                  <a:schemeClr val="bg1"/>
                </a:solidFill>
                <a:effectLst>
                  <a:outerShdw blurRad="38100" dist="38100" dir="2700000" algn="tl">
                    <a:srgbClr val="000000">
                      <a:alpha val="43137"/>
                    </a:srgbClr>
                  </a:outerShdw>
                </a:effectLst>
              </a:rPr>
              <a:t>::</a:t>
            </a:r>
            <a:r>
              <a:rPr lang="zh-TW" altLang="en-US" sz="3200" b="1" dirty="0">
                <a:solidFill>
                  <a:schemeClr val="bg1"/>
                </a:solidFill>
                <a:effectLst>
                  <a:outerShdw blurRad="38100" dist="38100" dir="2700000" algn="tl">
                    <a:srgbClr val="000000">
                      <a:alpha val="43137"/>
                    </a:srgbClr>
                  </a:outerShdw>
                </a:effectLst>
              </a:rPr>
              <a:t>使用</a:t>
            </a:r>
            <a:r>
              <a:rPr lang="en-US" altLang="zh-TW" sz="3200" b="1" dirty="0">
                <a:solidFill>
                  <a:schemeClr val="bg1"/>
                </a:solidFill>
                <a:effectLst>
                  <a:outerShdw blurRad="38100" dist="38100" dir="2700000" algn="tl">
                    <a:srgbClr val="000000">
                      <a:alpha val="43137"/>
                    </a:srgbClr>
                  </a:outerShdw>
                </a:effectLst>
              </a:rPr>
              <a:t>Python</a:t>
            </a:r>
            <a:r>
              <a:rPr lang="zh-TW" altLang="en-US" sz="3200" b="1" dirty="0">
                <a:solidFill>
                  <a:schemeClr val="bg1"/>
                </a:solidFill>
                <a:effectLst>
                  <a:outerShdw blurRad="38100" dist="38100" dir="2700000" algn="tl">
                    <a:srgbClr val="000000">
                      <a:alpha val="43137"/>
                    </a:srgbClr>
                  </a:outerShdw>
                </a:effectLst>
              </a:rPr>
              <a:t>解解看</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22</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90321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0"/>
            <a:ext cx="9144000" cy="3195962"/>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err="1"/>
              <a:t>EasyCTF</a:t>
            </a:r>
            <a:r>
              <a:rPr lang="en-US" altLang="zh-TW" sz="2800" dirty="0"/>
              <a:t> 2015: Julius Save Me (20)</a:t>
            </a:r>
            <a:endParaRPr lang="en-US" altLang="zh-TW" dirty="0"/>
          </a:p>
          <a:p>
            <a:pPr algn="ctr"/>
            <a:r>
              <a:rPr lang="en-US" altLang="zh-TW" sz="1400" dirty="0"/>
              <a:t>https://github.com/ctfs/write-ups-2015/tree/master/easyctf-2015/cryptography/julius-save-me</a:t>
            </a:r>
          </a:p>
        </p:txBody>
      </p:sp>
      <p:sp>
        <p:nvSpPr>
          <p:cNvPr id="3" name="矩形 2"/>
          <p:cNvSpPr/>
          <p:nvPr/>
        </p:nvSpPr>
        <p:spPr>
          <a:xfrm>
            <a:off x="628650" y="4112414"/>
            <a:ext cx="7248525" cy="1477328"/>
          </a:xfrm>
          <a:prstGeom prst="rect">
            <a:avLst/>
          </a:prstGeom>
        </p:spPr>
        <p:txBody>
          <a:bodyPr wrap="square">
            <a:spAutoFit/>
          </a:bodyPr>
          <a:lstStyle/>
          <a:p>
            <a:r>
              <a:rPr lang="en-US" altLang="zh-TW" dirty="0"/>
              <a:t>This cipher involves shifty letters! </a:t>
            </a:r>
            <a:r>
              <a:rPr lang="en-US" altLang="zh-TW" dirty="0" err="1"/>
              <a:t>Cnebnl</a:t>
            </a:r>
            <a:r>
              <a:rPr lang="en-US" altLang="zh-TW" dirty="0"/>
              <a:t> </a:t>
            </a:r>
            <a:r>
              <a:rPr lang="en-US" altLang="zh-TW" dirty="0" err="1"/>
              <a:t>Vtxltk</a:t>
            </a:r>
            <a:r>
              <a:rPr lang="en-US" altLang="zh-TW" dirty="0"/>
              <a:t> </a:t>
            </a:r>
            <a:r>
              <a:rPr lang="en-US" altLang="zh-TW" dirty="0" err="1"/>
              <a:t>bl</a:t>
            </a:r>
            <a:r>
              <a:rPr lang="en-US" altLang="zh-TW" dirty="0"/>
              <a:t> max </a:t>
            </a:r>
            <a:r>
              <a:rPr lang="en-US" altLang="zh-TW" dirty="0" err="1"/>
              <a:t>uxlm</a:t>
            </a:r>
            <a:r>
              <a:rPr lang="en-US" altLang="zh-TW" dirty="0"/>
              <a:t> </a:t>
            </a:r>
            <a:r>
              <a:rPr lang="en-US" altLang="zh-TW" dirty="0" err="1"/>
              <a:t>unm</a:t>
            </a:r>
            <a:r>
              <a:rPr lang="en-US" altLang="zh-TW" dirty="0"/>
              <a:t> </a:t>
            </a:r>
            <a:r>
              <a:rPr lang="en-US" altLang="zh-TW" dirty="0" err="1"/>
              <a:t>fr</a:t>
            </a:r>
            <a:r>
              <a:rPr lang="en-US" altLang="zh-TW" dirty="0"/>
              <a:t> </a:t>
            </a:r>
            <a:r>
              <a:rPr lang="en-US" altLang="zh-TW" dirty="0" err="1"/>
              <a:t>ykbxgw</a:t>
            </a:r>
            <a:r>
              <a:rPr lang="en-US" altLang="zh-TW" dirty="0"/>
              <a:t> </a:t>
            </a:r>
            <a:r>
              <a:rPr lang="en-US" altLang="zh-TW" dirty="0" err="1"/>
              <a:t>ebdxl</a:t>
            </a:r>
            <a:r>
              <a:rPr lang="en-US" altLang="zh-TW" dirty="0"/>
              <a:t> </a:t>
            </a:r>
            <a:r>
              <a:rPr lang="en-US" altLang="zh-TW" dirty="0" err="1"/>
              <a:t>Gtihexhg</a:t>
            </a:r>
            <a:r>
              <a:rPr lang="en-US" altLang="zh-TW" dirty="0"/>
              <a:t> </a:t>
            </a:r>
            <a:r>
              <a:rPr lang="en-US" altLang="zh-TW" dirty="0" err="1"/>
              <a:t>uxmmxk</a:t>
            </a:r>
            <a:r>
              <a:rPr lang="en-US" altLang="zh-TW" dirty="0"/>
              <a:t> </a:t>
            </a:r>
            <a:r>
              <a:rPr lang="en-US" altLang="zh-TW" dirty="0" err="1"/>
              <a:t>yhk</a:t>
            </a:r>
            <a:r>
              <a:rPr lang="en-US" altLang="zh-TW" dirty="0"/>
              <a:t> </a:t>
            </a:r>
            <a:r>
              <a:rPr lang="en-US" altLang="zh-TW" dirty="0" err="1"/>
              <a:t>patmxoxk</a:t>
            </a:r>
            <a:r>
              <a:rPr lang="en-US" altLang="zh-TW" dirty="0"/>
              <a:t> </a:t>
            </a:r>
            <a:r>
              <a:rPr lang="en-US" altLang="zh-TW" dirty="0" err="1"/>
              <a:t>kxtlhg</a:t>
            </a:r>
            <a:r>
              <a:rPr lang="en-US" altLang="zh-TW" dirty="0"/>
              <a:t>. Ha </a:t>
            </a:r>
            <a:r>
              <a:rPr lang="en-US" altLang="zh-TW" dirty="0" err="1"/>
              <a:t>pxee</a:t>
            </a:r>
            <a:r>
              <a:rPr lang="en-US" altLang="zh-TW" dirty="0"/>
              <a:t>. Max </a:t>
            </a:r>
            <a:r>
              <a:rPr lang="en-US" altLang="zh-TW" dirty="0" err="1"/>
              <a:t>yetz</a:t>
            </a:r>
            <a:r>
              <a:rPr lang="en-US" altLang="zh-TW" dirty="0"/>
              <a:t> </a:t>
            </a:r>
            <a:r>
              <a:rPr lang="en-US" altLang="zh-TW" dirty="0" err="1"/>
              <a:t>bl</a:t>
            </a:r>
            <a:r>
              <a:rPr lang="en-US" altLang="zh-TW" dirty="0"/>
              <a:t> </a:t>
            </a:r>
            <a:r>
              <a:rPr lang="en-US" altLang="zh-TW" dirty="0" err="1"/>
              <a:t>xtlrvmy</a:t>
            </a:r>
            <a:r>
              <a:rPr lang="en-US" altLang="zh-TW" dirty="0"/>
              <a:t>{Gti0exhg_ol_Vt3l4k}</a:t>
            </a:r>
          </a:p>
          <a:p>
            <a:endParaRPr lang="en-US" altLang="zh-TW" dirty="0"/>
          </a:p>
          <a:p>
            <a:r>
              <a:rPr lang="en-US" altLang="zh-TW" dirty="0"/>
              <a:t>Hint: You might want to read up on </a:t>
            </a:r>
            <a:r>
              <a:rPr lang="en-US" altLang="zh-TW" b="1" dirty="0">
                <a:solidFill>
                  <a:srgbClr val="FF0000"/>
                </a:solidFill>
                <a:effectLst>
                  <a:outerShdw blurRad="38100" dist="38100" dir="2700000" algn="tl">
                    <a:srgbClr val="000000">
                      <a:alpha val="43137"/>
                    </a:srgbClr>
                  </a:outerShdw>
                </a:effectLst>
              </a:rPr>
              <a:t>Caesar ciphers.</a:t>
            </a:r>
            <a:endParaRPr lang="zh-TW" altLang="en-US" b="1" dirty="0">
              <a:solidFill>
                <a:srgbClr val="FF0000"/>
              </a:solidFill>
              <a:effectLst>
                <a:outerShdw blurRad="38100" dist="38100" dir="2700000" algn="tl">
                  <a:srgbClr val="000000">
                    <a:alpha val="43137"/>
                  </a:srgbClr>
                </a:outerShdw>
              </a:effectLst>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23</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623993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57472"/>
            <a:ext cx="9144000" cy="3334988"/>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a:t>RC3 CTF 2016 : salad-100</a:t>
            </a:r>
          </a:p>
          <a:p>
            <a:pPr algn="ctr"/>
            <a:endParaRPr lang="en-US" altLang="zh-TW" dirty="0"/>
          </a:p>
          <a:p>
            <a:pPr algn="ctr"/>
            <a:r>
              <a:rPr lang="en-US" altLang="zh-TW" sz="1400" dirty="0"/>
              <a:t>https://github.com/ctfs/write-ups-2016/tree/master/rc3-ctf-2016/crypto/salad-100</a:t>
            </a:r>
          </a:p>
        </p:txBody>
      </p:sp>
      <p:sp>
        <p:nvSpPr>
          <p:cNvPr id="7" name="矩形 6"/>
          <p:cNvSpPr/>
          <p:nvPr/>
        </p:nvSpPr>
        <p:spPr>
          <a:xfrm>
            <a:off x="2157992" y="5229817"/>
            <a:ext cx="3972562"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7sj-ighm-742q3w4t</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6791561" y="3211153"/>
            <a:ext cx="2352439" cy="369332"/>
          </a:xfrm>
          <a:prstGeom prst="rect">
            <a:avLst/>
          </a:prstGeom>
        </p:spPr>
        <p:txBody>
          <a:bodyPr wrap="none">
            <a:spAutoFit/>
          </a:bodyPr>
          <a:lstStyle/>
          <a:p>
            <a:r>
              <a:rPr lang="en-US" altLang="zh-TW" dirty="0"/>
              <a:t>RC3-2016-ROMANGOD</a:t>
            </a:r>
            <a:endParaRPr lang="zh-TW" altLang="en-US" dirty="0"/>
          </a:p>
        </p:txBody>
      </p:sp>
      <p:pic>
        <p:nvPicPr>
          <p:cNvPr id="3" name="圖片 2"/>
          <p:cNvPicPr>
            <a:picLocks noChangeAspect="1"/>
          </p:cNvPicPr>
          <p:nvPr/>
        </p:nvPicPr>
        <p:blipFill>
          <a:blip r:embed="rId2"/>
          <a:stretch>
            <a:fillRect/>
          </a:stretch>
        </p:blipFill>
        <p:spPr>
          <a:xfrm>
            <a:off x="231284" y="3750037"/>
            <a:ext cx="8912716" cy="1209278"/>
          </a:xfrm>
          <a:prstGeom prst="rect">
            <a:avLst/>
          </a:prstGeom>
        </p:spPr>
      </p:pic>
      <p:sp>
        <p:nvSpPr>
          <p:cNvPr id="4" name="投影片編號版面配置區 3"/>
          <p:cNvSpPr>
            <a:spLocks noGrp="1"/>
          </p:cNvSpPr>
          <p:nvPr>
            <p:ph type="sldNum" sz="quarter" idx="12"/>
          </p:nvPr>
        </p:nvSpPr>
        <p:spPr/>
        <p:txBody>
          <a:bodyPr/>
          <a:lstStyle/>
          <a:p>
            <a:fld id="{D148A95B-E78A-43D3-83C9-357D8C7DE65E}" type="slidenum">
              <a:rPr lang="zh-TW" altLang="en-US" smtClean="0"/>
              <a:t>24</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58938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圖說文字 4"/>
          <p:cNvSpPr/>
          <p:nvPr/>
        </p:nvSpPr>
        <p:spPr>
          <a:xfrm>
            <a:off x="0" y="-1"/>
            <a:ext cx="9144000" cy="322169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Your Turn</a:t>
            </a:r>
          </a:p>
          <a:p>
            <a:pPr algn="ctr"/>
            <a:endParaRPr lang="en-US" altLang="zh-TW" sz="3600" dirty="0"/>
          </a:p>
          <a:p>
            <a:pPr algn="ctr"/>
            <a:r>
              <a:rPr lang="en-US" altLang="zh-TW" sz="2800" dirty="0"/>
              <a:t>UFO CTF School 2016 : rotate-it-25</a:t>
            </a:r>
          </a:p>
          <a:p>
            <a:pPr algn="ctr"/>
            <a:endParaRPr lang="en-US" altLang="zh-TW" dirty="0"/>
          </a:p>
          <a:p>
            <a:pPr algn="ctr"/>
            <a:r>
              <a:rPr lang="en-US" altLang="zh-TW" sz="1400" dirty="0"/>
              <a:t>https://github.com/ctfs/write-ups-2016/tree/master/ufo-ctf-school-2016/crypto/rotate-it-25</a:t>
            </a:r>
          </a:p>
        </p:txBody>
      </p:sp>
      <p:pic>
        <p:nvPicPr>
          <p:cNvPr id="4" name="圖片 3"/>
          <p:cNvPicPr>
            <a:picLocks noChangeAspect="1"/>
          </p:cNvPicPr>
          <p:nvPr/>
        </p:nvPicPr>
        <p:blipFill>
          <a:blip r:embed="rId2"/>
          <a:stretch>
            <a:fillRect/>
          </a:stretch>
        </p:blipFill>
        <p:spPr>
          <a:xfrm>
            <a:off x="251158" y="3721497"/>
            <a:ext cx="8641684" cy="1469034"/>
          </a:xfrm>
          <a:prstGeom prst="rect">
            <a:avLst/>
          </a:prstGeom>
        </p:spPr>
      </p:pic>
      <p:sp>
        <p:nvSpPr>
          <p:cNvPr id="7" name="矩形 6"/>
          <p:cNvSpPr/>
          <p:nvPr/>
        </p:nvSpPr>
        <p:spPr>
          <a:xfrm>
            <a:off x="2220135" y="5190531"/>
            <a:ext cx="3972562"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synt</a:t>
            </a:r>
            <a:r>
              <a:rPr lang="en-US" altLang="zh-TW" sz="3600" b="1" dirty="0">
                <a:effectLst>
                  <a:outerShdw blurRad="38100" dist="38100" dir="2700000" algn="tl">
                    <a:srgbClr val="000000">
                      <a:alpha val="43137"/>
                    </a:srgbClr>
                  </a:outerShdw>
                </a:effectLst>
              </a:rPr>
              <a:t>{hs0pgsfpubby}</a:t>
            </a:r>
            <a:endParaRPr lang="zh-TW" altLang="en-US" sz="3600" b="1" dirty="0">
              <a:effectLst>
                <a:outerShdw blurRad="38100" dist="38100" dir="2700000" algn="tl">
                  <a:srgbClr val="000000">
                    <a:alpha val="43137"/>
                  </a:srgbClr>
                </a:outerShdw>
              </a:effectLst>
            </a:endParaRPr>
          </a:p>
        </p:txBody>
      </p:sp>
      <p:sp>
        <p:nvSpPr>
          <p:cNvPr id="8" name="矩形 7"/>
          <p:cNvSpPr/>
          <p:nvPr/>
        </p:nvSpPr>
        <p:spPr>
          <a:xfrm>
            <a:off x="7238630" y="3221694"/>
            <a:ext cx="1829540" cy="369332"/>
          </a:xfrm>
          <a:prstGeom prst="rect">
            <a:avLst/>
          </a:prstGeom>
        </p:spPr>
        <p:txBody>
          <a:bodyPr wrap="none">
            <a:spAutoFit/>
          </a:bodyPr>
          <a:lstStyle/>
          <a:p>
            <a:r>
              <a:rPr lang="en-US" altLang="zh-TW" dirty="0"/>
              <a:t>flag{uf0ctfschool}</a:t>
            </a:r>
            <a:endParaRPr lang="zh-TW" altLang="en-US" dirty="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25</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87565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t>替換式密碼</a:t>
            </a:r>
            <a:r>
              <a:rPr lang="ja-JP" altLang="en-US" sz="5400" dirty="0">
                <a:latin typeface="標楷體" panose="03000509000000000000" pitchFamily="65" charset="-120"/>
                <a:ea typeface="標楷體" panose="03000509000000000000" pitchFamily="65" charset="-120"/>
              </a:rPr>
              <a:t>の</a:t>
            </a:r>
            <a:r>
              <a:rPr lang="zh-TW" altLang="en-US" sz="5400" b="1" dirty="0">
                <a:solidFill>
                  <a:srgbClr val="FFFF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頻率分析法</a:t>
            </a:r>
            <a:r>
              <a:rPr lang="zh-TW" altLang="en-US" sz="5400" b="1" dirty="0">
                <a:solidFill>
                  <a:srgbClr val="FFFF00"/>
                </a:solidFill>
                <a:effectLst>
                  <a:outerShdw blurRad="38100" dist="38100" dir="2700000" algn="tl">
                    <a:srgbClr val="000000">
                      <a:alpha val="43137"/>
                    </a:srgbClr>
                  </a:outerShdw>
                </a:effectLst>
              </a:rPr>
              <a:t/>
            </a:r>
            <a:br>
              <a:rPr lang="zh-TW" altLang="en-US" sz="5400" b="1" dirty="0">
                <a:solidFill>
                  <a:srgbClr val="FFFF00"/>
                </a:solidFill>
                <a:effectLst>
                  <a:outerShdw blurRad="38100" dist="38100" dir="2700000" algn="tl">
                    <a:srgbClr val="000000">
                      <a:alpha val="43137"/>
                    </a:srgbClr>
                  </a:outerShdw>
                </a:effectLst>
              </a:rPr>
            </a:br>
            <a:r>
              <a:rPr lang="en-US" altLang="zh-TW" sz="6600" dirty="0"/>
              <a:t>Substitution cipher</a:t>
            </a:r>
          </a:p>
          <a:p>
            <a:pPr algn="ctr"/>
            <a:endParaRPr lang="en-US" altLang="zh-TW" sz="6600" dirty="0"/>
          </a:p>
          <a:p>
            <a:pPr algn="ctr"/>
            <a:r>
              <a:rPr lang="en-US" altLang="zh-TW" dirty="0"/>
              <a:t>https://zh.wikipedia.org/wiki/%E9%A2%91%E7%8E%87%E5%88%86%E6%9E%90</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26</a:t>
            </a:fld>
            <a:endParaRPr lang="zh-TW" altLang="en-US"/>
          </a:p>
        </p:txBody>
      </p:sp>
    </p:spTree>
    <p:extLst>
      <p:ext uri="{BB962C8B-B14F-4D97-AF65-F5344CB8AC3E}">
        <p14:creationId xmlns:p14="http://schemas.microsoft.com/office/powerpoint/2010/main" val="2889796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151573"/>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Pico CTF 2014 : Substitution</a:t>
            </a:r>
          </a:p>
          <a:p>
            <a:pPr algn="ctr"/>
            <a:endParaRPr lang="en-US" altLang="zh-TW" sz="800" dirty="0"/>
          </a:p>
          <a:p>
            <a:pPr algn="ctr"/>
            <a:r>
              <a:rPr lang="en-US" altLang="zh-TW" b="1" dirty="0">
                <a:effectLst>
                  <a:outerShdw blurRad="38100" dist="38100" dir="2700000" algn="tl">
                    <a:srgbClr val="000000">
                      <a:alpha val="43137"/>
                    </a:srgbClr>
                  </a:outerShdw>
                </a:effectLst>
              </a:rPr>
              <a:t>https://github.com/ctfs/write-ups-2014/tree/master/pico-ctf-2014/crypto/substitution-50</a:t>
            </a:r>
            <a:endParaRPr lang="zh-TW" altLang="en-US" b="1" dirty="0">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2"/>
          <a:stretch>
            <a:fillRect/>
          </a:stretch>
        </p:blipFill>
        <p:spPr>
          <a:xfrm>
            <a:off x="821221" y="2367316"/>
            <a:ext cx="7501557" cy="3504826"/>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27</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64335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2095130" y="228283"/>
            <a:ext cx="4967806" cy="5579514"/>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28</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63997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6991" t="6077" r="5732" b="34701"/>
          <a:stretch/>
        </p:blipFill>
        <p:spPr>
          <a:xfrm>
            <a:off x="112322" y="1199186"/>
            <a:ext cx="8610596" cy="4491585"/>
          </a:xfrm>
          <a:prstGeom prst="rect">
            <a:avLst/>
          </a:prstGeom>
        </p:spPr>
      </p:pic>
      <p:sp>
        <p:nvSpPr>
          <p:cNvPr id="5" name="矩形圖說文字 4"/>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r>
              <a:rPr lang="en-US" altLang="zh-TW" dirty="0"/>
              <a:t>http://www.dcode.fr/scytale-cipher</a:t>
            </a:r>
            <a:endParaRPr lang="zh-TW" altLang="en-US" dirty="0"/>
          </a:p>
        </p:txBody>
      </p:sp>
      <p:sp>
        <p:nvSpPr>
          <p:cNvPr id="6" name="圓角矩形 5"/>
          <p:cNvSpPr/>
          <p:nvPr/>
        </p:nvSpPr>
        <p:spPr>
          <a:xfrm>
            <a:off x="415635" y="3355182"/>
            <a:ext cx="4001985" cy="12469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8600" y="2362200"/>
            <a:ext cx="697627" cy="707886"/>
          </a:xfrm>
          <a:prstGeom prst="rect">
            <a:avLst/>
          </a:prstGeom>
          <a:solidFill>
            <a:schemeClr val="tx1"/>
          </a:solidFill>
        </p:spPr>
        <p:txBody>
          <a:bodyPr wrap="none">
            <a:spAutoFit/>
          </a:bodyPr>
          <a:lstStyle/>
          <a:p>
            <a:r>
              <a:rPr lang="zh-TW" altLang="en-US" sz="4000" b="1" dirty="0">
                <a:solidFill>
                  <a:srgbClr val="FFFF00"/>
                </a:solidFill>
                <a:effectLst>
                  <a:outerShdw blurRad="38100" dist="38100" dir="2700000" algn="tl">
                    <a:srgbClr val="000000">
                      <a:alpha val="43137"/>
                    </a:srgbClr>
                  </a:outerShdw>
                </a:effectLst>
              </a:rPr>
              <a:t>①</a:t>
            </a:r>
          </a:p>
        </p:txBody>
      </p:sp>
      <p:sp>
        <p:nvSpPr>
          <p:cNvPr id="8" name="矩形 7"/>
          <p:cNvSpPr/>
          <p:nvPr/>
        </p:nvSpPr>
        <p:spPr>
          <a:xfrm>
            <a:off x="8153400" y="5029200"/>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②</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29</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960515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7865" y="576391"/>
            <a:ext cx="3720935" cy="1477328"/>
          </a:xfrm>
          <a:prstGeom prst="rect">
            <a:avLst/>
          </a:prstGeom>
          <a:solidFill>
            <a:schemeClr val="tx1"/>
          </a:solidFill>
        </p:spPr>
        <p:txBody>
          <a:bodyPr wrap="square">
            <a:spAutoFit/>
          </a:bodyPr>
          <a:lstStyle/>
          <a:p>
            <a:r>
              <a:rPr lang="en-US" altLang="zh-TW" sz="3600" dirty="0">
                <a:solidFill>
                  <a:schemeClr val="bg1"/>
                </a:solidFill>
              </a:rPr>
              <a:t>classical ciphers</a:t>
            </a:r>
          </a:p>
          <a:p>
            <a:r>
              <a:rPr lang="zh-TW" altLang="en-US" sz="5400" b="1" dirty="0">
                <a:solidFill>
                  <a:srgbClr val="FFFF00"/>
                </a:solidFill>
                <a:effectLst>
                  <a:outerShdw blurRad="38100" dist="38100" dir="2700000" algn="tl">
                    <a:srgbClr val="000000">
                      <a:alpha val="43137"/>
                    </a:srgbClr>
                  </a:outerShdw>
                </a:effectLst>
              </a:rPr>
              <a:t>古典</a:t>
            </a:r>
            <a:r>
              <a:rPr lang="zh-TW" altLang="en-US" sz="5400" dirty="0">
                <a:solidFill>
                  <a:schemeClr val="bg1"/>
                </a:solidFill>
              </a:rPr>
              <a:t>密碼</a:t>
            </a:r>
          </a:p>
        </p:txBody>
      </p:sp>
      <p:sp>
        <p:nvSpPr>
          <p:cNvPr id="6" name="矩形 5"/>
          <p:cNvSpPr/>
          <p:nvPr/>
        </p:nvSpPr>
        <p:spPr>
          <a:xfrm>
            <a:off x="1917865" y="4358637"/>
            <a:ext cx="3720934" cy="1292662"/>
          </a:xfrm>
          <a:prstGeom prst="rect">
            <a:avLst/>
          </a:prstGeom>
          <a:solidFill>
            <a:schemeClr val="tx1"/>
          </a:solidFill>
        </p:spPr>
        <p:txBody>
          <a:bodyPr wrap="square">
            <a:spAutoFit/>
          </a:bodyPr>
          <a:lstStyle/>
          <a:p>
            <a:r>
              <a:rPr lang="zh-TW" altLang="en-US" sz="5400" b="1" dirty="0">
                <a:solidFill>
                  <a:srgbClr val="FFFF00"/>
                </a:solidFill>
                <a:effectLst>
                  <a:outerShdw blurRad="38100" dist="38100" dir="2700000" algn="tl">
                    <a:srgbClr val="000000">
                      <a:alpha val="43137"/>
                    </a:srgbClr>
                  </a:outerShdw>
                </a:effectLst>
              </a:rPr>
              <a:t>量子</a:t>
            </a:r>
            <a:r>
              <a:rPr lang="zh-TW" altLang="en-US" sz="5400" dirty="0">
                <a:solidFill>
                  <a:schemeClr val="bg1"/>
                </a:solidFill>
              </a:rPr>
              <a:t>密碼</a:t>
            </a:r>
            <a:endParaRPr lang="en-US" altLang="zh-TW" sz="5400" dirty="0">
              <a:solidFill>
                <a:schemeClr val="bg1"/>
              </a:solidFill>
            </a:endParaRPr>
          </a:p>
          <a:p>
            <a:r>
              <a:rPr lang="en-US" altLang="zh-TW" sz="2400" dirty="0">
                <a:solidFill>
                  <a:schemeClr val="bg1"/>
                </a:solidFill>
              </a:rPr>
              <a:t>Quantum Cryptography</a:t>
            </a:r>
            <a:endParaRPr lang="zh-TW" altLang="en-US" sz="2400" dirty="0">
              <a:solidFill>
                <a:schemeClr val="bg1"/>
              </a:solidFill>
            </a:endParaRPr>
          </a:p>
        </p:txBody>
      </p:sp>
      <p:sp>
        <p:nvSpPr>
          <p:cNvPr id="7" name="矩形 6"/>
          <p:cNvSpPr/>
          <p:nvPr/>
        </p:nvSpPr>
        <p:spPr>
          <a:xfrm>
            <a:off x="1917864" y="2470044"/>
            <a:ext cx="3720935" cy="1292662"/>
          </a:xfrm>
          <a:prstGeom prst="rect">
            <a:avLst/>
          </a:prstGeom>
          <a:solidFill>
            <a:schemeClr val="tx1"/>
          </a:solidFill>
        </p:spPr>
        <p:txBody>
          <a:bodyPr wrap="square">
            <a:spAutoFit/>
          </a:bodyPr>
          <a:lstStyle/>
          <a:p>
            <a:r>
              <a:rPr lang="en-US" altLang="zh-TW" sz="2400" dirty="0">
                <a:solidFill>
                  <a:schemeClr val="bg1"/>
                </a:solidFill>
              </a:rPr>
              <a:t>Modern Cryptography</a:t>
            </a:r>
            <a:endParaRPr lang="zh-TW" altLang="en-US" sz="2400" dirty="0">
              <a:solidFill>
                <a:schemeClr val="bg1"/>
              </a:solidFill>
            </a:endParaRPr>
          </a:p>
          <a:p>
            <a:r>
              <a:rPr lang="zh-TW" altLang="en-US" sz="5400" b="1" dirty="0">
                <a:solidFill>
                  <a:srgbClr val="FFFF00"/>
                </a:solidFill>
                <a:effectLst>
                  <a:outerShdw blurRad="38100" dist="38100" dir="2700000" algn="tl">
                    <a:srgbClr val="000000">
                      <a:alpha val="43137"/>
                    </a:srgbClr>
                  </a:outerShdw>
                </a:effectLst>
              </a:rPr>
              <a:t>現代</a:t>
            </a:r>
            <a:r>
              <a:rPr lang="zh-TW" altLang="en-US" sz="5400" dirty="0">
                <a:solidFill>
                  <a:schemeClr val="bg1"/>
                </a:solidFill>
              </a:rPr>
              <a:t>密碼</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19917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84772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endParaRPr lang="en-US" altLang="zh-TW" sz="2400" dirty="0"/>
          </a:p>
          <a:p>
            <a:r>
              <a:rPr lang="en-US" altLang="zh-TW" dirty="0"/>
              <a:t>http://quipqiup.com/</a:t>
            </a:r>
            <a:endParaRPr lang="zh-TW" altLang="en-US" dirty="0"/>
          </a:p>
        </p:txBody>
      </p:sp>
      <p:pic>
        <p:nvPicPr>
          <p:cNvPr id="7" name="圖片 6"/>
          <p:cNvPicPr>
            <a:picLocks noChangeAspect="1"/>
          </p:cNvPicPr>
          <p:nvPr/>
        </p:nvPicPr>
        <p:blipFill>
          <a:blip r:embed="rId2"/>
          <a:stretch>
            <a:fillRect/>
          </a:stretch>
        </p:blipFill>
        <p:spPr>
          <a:xfrm>
            <a:off x="1358283" y="777834"/>
            <a:ext cx="5973094" cy="5049834"/>
          </a:xfrm>
          <a:prstGeom prst="rect">
            <a:avLst/>
          </a:prstGeom>
        </p:spPr>
      </p:pic>
      <p:sp>
        <p:nvSpPr>
          <p:cNvPr id="8" name="圓角矩形 7"/>
          <p:cNvSpPr/>
          <p:nvPr/>
        </p:nvSpPr>
        <p:spPr>
          <a:xfrm>
            <a:off x="1358283" y="4357119"/>
            <a:ext cx="5973094" cy="16679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378430" y="4861301"/>
            <a:ext cx="979853" cy="11637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effectLst>
                  <a:outerShdw blurRad="38100" dist="38100" dir="2700000" algn="tl">
                    <a:srgbClr val="000000">
                      <a:alpha val="43137"/>
                    </a:srgbClr>
                  </a:outerShdw>
                </a:effectLst>
              </a:rPr>
              <a:t>答案</a:t>
            </a:r>
          </a:p>
        </p:txBody>
      </p:sp>
      <p:pic>
        <p:nvPicPr>
          <p:cNvPr id="10" name="圖片 9"/>
          <p:cNvPicPr>
            <a:picLocks noChangeAspect="1"/>
          </p:cNvPicPr>
          <p:nvPr/>
        </p:nvPicPr>
        <p:blipFill rotWithShape="1">
          <a:blip r:embed="rId3"/>
          <a:srcRect l="2339" t="70802" r="344" b="18989"/>
          <a:stretch/>
        </p:blipFill>
        <p:spPr>
          <a:xfrm>
            <a:off x="106878" y="2917457"/>
            <a:ext cx="9144000" cy="1143903"/>
          </a:xfrm>
          <a:prstGeom prst="rect">
            <a:avLst/>
          </a:prstGeom>
        </p:spPr>
      </p:pic>
      <p:sp>
        <p:nvSpPr>
          <p:cNvPr id="11" name="矩形 10"/>
          <p:cNvSpPr/>
          <p:nvPr/>
        </p:nvSpPr>
        <p:spPr>
          <a:xfrm>
            <a:off x="106878" y="4422069"/>
            <a:ext cx="646331" cy="646331"/>
          </a:xfrm>
          <a:prstGeom prst="rect">
            <a:avLst/>
          </a:prstGeom>
          <a:solidFill>
            <a:schemeClr val="tx1"/>
          </a:solidFill>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③</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30</a:t>
            </a:fld>
            <a:endParaRPr lang="zh-TW" altLang="en-US"/>
          </a:p>
        </p:txBody>
      </p:sp>
      <p:pic>
        <p:nvPicPr>
          <p:cNvPr id="12" name="圖片 11">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955997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換位加密法</a:t>
            </a:r>
            <a:br>
              <a:rPr lang="zh-TW" altLang="en-US" sz="6600" dirty="0"/>
            </a:br>
            <a:r>
              <a:rPr lang="en-US" altLang="zh-TW" sz="6600" dirty="0"/>
              <a:t>Transposition cipher</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31</a:t>
            </a:fld>
            <a:endParaRPr lang="zh-TW" altLang="en-US"/>
          </a:p>
        </p:txBody>
      </p:sp>
    </p:spTree>
    <p:extLst>
      <p:ext uri="{BB962C8B-B14F-4D97-AF65-F5344CB8AC3E}">
        <p14:creationId xmlns:p14="http://schemas.microsoft.com/office/powerpoint/2010/main" val="3622827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41763" y="1219984"/>
            <a:ext cx="3207079" cy="5537075"/>
          </a:xfrm>
        </p:spPr>
        <p:txBody>
          <a:bodyPr>
            <a:normAutofit fontScale="70000" lnSpcReduction="20000"/>
          </a:bodyPr>
          <a:lstStyle/>
          <a:p>
            <a:r>
              <a:rPr lang="en-US" altLang="zh-TW" dirty="0"/>
              <a:t>In cryptography, a transposition cipher is a method of encryption by which </a:t>
            </a:r>
            <a:r>
              <a:rPr lang="en-US" altLang="zh-TW" b="1" dirty="0">
                <a:solidFill>
                  <a:srgbClr val="FF0000"/>
                </a:solidFill>
                <a:effectLst>
                  <a:outerShdw blurRad="38100" dist="38100" dir="2700000" algn="tl">
                    <a:srgbClr val="000000">
                      <a:alpha val="43137"/>
                    </a:srgbClr>
                  </a:outerShdw>
                </a:effectLst>
              </a:rPr>
              <a:t>the positions held by units of plaintext </a:t>
            </a:r>
            <a:r>
              <a:rPr lang="en-US" altLang="zh-TW" dirty="0"/>
              <a:t>(which are commonly characters or groups of characters) are shifted according to </a:t>
            </a:r>
            <a:r>
              <a:rPr lang="en-US" altLang="zh-TW" b="1" dirty="0">
                <a:solidFill>
                  <a:srgbClr val="7030A0"/>
                </a:solidFill>
                <a:effectLst>
                  <a:outerShdw blurRad="38100" dist="38100" dir="2700000" algn="tl">
                    <a:srgbClr val="000000">
                      <a:alpha val="43137"/>
                    </a:srgbClr>
                  </a:outerShdw>
                </a:effectLst>
              </a:rPr>
              <a:t>a regular system</a:t>
            </a:r>
            <a:r>
              <a:rPr lang="en-US" altLang="zh-TW" dirty="0"/>
              <a:t>, so that the </a:t>
            </a:r>
            <a:r>
              <a:rPr lang="en-US" altLang="zh-TW" dirty="0" err="1"/>
              <a:t>ciphertext</a:t>
            </a:r>
            <a:r>
              <a:rPr lang="en-US" altLang="zh-TW" dirty="0"/>
              <a:t> constitutes a permutation of the plaintext. </a:t>
            </a:r>
          </a:p>
          <a:p>
            <a:r>
              <a:rPr lang="en-US" altLang="zh-TW" dirty="0"/>
              <a:t>That is, the order of the units is changed (the plaintext is reordered). Mathematically a bijective function is used on the characters' positions to encrypt and an inverse function to decrypt.</a:t>
            </a:r>
          </a:p>
        </p:txBody>
      </p:sp>
      <p:sp>
        <p:nvSpPr>
          <p:cNvPr id="4" name="矩形圖說文字 3"/>
          <p:cNvSpPr/>
          <p:nvPr/>
        </p:nvSpPr>
        <p:spPr>
          <a:xfrm>
            <a:off x="0" y="0"/>
            <a:ext cx="9144000" cy="85725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latin typeface="標楷體" panose="03000509000000000000" pitchFamily="65" charset="-120"/>
                <a:ea typeface="標楷體" panose="03000509000000000000" pitchFamily="65" charset="-120"/>
              </a:rPr>
              <a:t>換位加密法</a:t>
            </a:r>
            <a:r>
              <a:rPr lang="zh-TW" altLang="en-US" dirty="0"/>
              <a:t> </a:t>
            </a:r>
            <a:r>
              <a:rPr lang="en-US" altLang="zh-TW" dirty="0"/>
              <a:t>Transposition cipher</a:t>
            </a:r>
          </a:p>
          <a:p>
            <a:r>
              <a:rPr lang="en-US" altLang="zh-TW" dirty="0"/>
              <a:t>https://en.wikipedia.org/wiki/Transposition_cipher</a:t>
            </a:r>
          </a:p>
        </p:txBody>
      </p:sp>
      <p:sp>
        <p:nvSpPr>
          <p:cNvPr id="2" name="矩形 1"/>
          <p:cNvSpPr/>
          <p:nvPr/>
        </p:nvSpPr>
        <p:spPr>
          <a:xfrm>
            <a:off x="3957806" y="1439284"/>
            <a:ext cx="1774653" cy="369332"/>
          </a:xfrm>
          <a:prstGeom prst="rect">
            <a:avLst/>
          </a:prstGeom>
          <a:solidFill>
            <a:schemeClr val="accent6">
              <a:lumMod val="20000"/>
              <a:lumOff val="80000"/>
            </a:schemeClr>
          </a:solidFill>
        </p:spPr>
        <p:txBody>
          <a:bodyPr wrap="none">
            <a:spAutoFit/>
          </a:bodyPr>
          <a:lstStyle/>
          <a:p>
            <a:r>
              <a:rPr lang="en-US" altLang="zh-TW" dirty="0"/>
              <a:t>Rail Fence cipher</a:t>
            </a:r>
            <a:endParaRPr lang="zh-TW" altLang="en-US" dirty="0"/>
          </a:p>
        </p:txBody>
      </p:sp>
      <p:sp>
        <p:nvSpPr>
          <p:cNvPr id="6" name="矩形 5"/>
          <p:cNvSpPr/>
          <p:nvPr/>
        </p:nvSpPr>
        <p:spPr>
          <a:xfrm>
            <a:off x="4487004" y="2054118"/>
            <a:ext cx="1381276" cy="369332"/>
          </a:xfrm>
          <a:prstGeom prst="rect">
            <a:avLst/>
          </a:prstGeom>
          <a:solidFill>
            <a:schemeClr val="accent6">
              <a:lumMod val="20000"/>
              <a:lumOff val="80000"/>
            </a:schemeClr>
          </a:solidFill>
        </p:spPr>
        <p:txBody>
          <a:bodyPr wrap="none">
            <a:spAutoFit/>
          </a:bodyPr>
          <a:lstStyle/>
          <a:p>
            <a:r>
              <a:rPr lang="en-US" altLang="zh-TW" dirty="0"/>
              <a:t>Route cipher</a:t>
            </a:r>
            <a:endParaRPr lang="zh-TW" altLang="en-US" dirty="0"/>
          </a:p>
        </p:txBody>
      </p:sp>
      <p:sp>
        <p:nvSpPr>
          <p:cNvPr id="7" name="矩形 6"/>
          <p:cNvSpPr/>
          <p:nvPr/>
        </p:nvSpPr>
        <p:spPr>
          <a:xfrm>
            <a:off x="5355772" y="2788018"/>
            <a:ext cx="2388859" cy="369332"/>
          </a:xfrm>
          <a:prstGeom prst="rect">
            <a:avLst/>
          </a:prstGeom>
          <a:solidFill>
            <a:schemeClr val="accent6">
              <a:lumMod val="20000"/>
              <a:lumOff val="80000"/>
            </a:schemeClr>
          </a:solidFill>
        </p:spPr>
        <p:txBody>
          <a:bodyPr wrap="none">
            <a:spAutoFit/>
          </a:bodyPr>
          <a:lstStyle/>
          <a:p>
            <a:r>
              <a:rPr lang="en-US" altLang="zh-TW" dirty="0"/>
              <a:t>Columnar transposition</a:t>
            </a:r>
            <a:endParaRPr lang="zh-TW" altLang="en-US" dirty="0"/>
          </a:p>
        </p:txBody>
      </p:sp>
      <p:sp>
        <p:nvSpPr>
          <p:cNvPr id="8" name="矩形 7"/>
          <p:cNvSpPr/>
          <p:nvPr/>
        </p:nvSpPr>
        <p:spPr>
          <a:xfrm>
            <a:off x="3719871" y="3435652"/>
            <a:ext cx="2148409" cy="369332"/>
          </a:xfrm>
          <a:prstGeom prst="rect">
            <a:avLst/>
          </a:prstGeom>
          <a:solidFill>
            <a:schemeClr val="accent6">
              <a:lumMod val="20000"/>
              <a:lumOff val="80000"/>
            </a:schemeClr>
          </a:solidFill>
        </p:spPr>
        <p:txBody>
          <a:bodyPr wrap="none">
            <a:spAutoFit/>
          </a:bodyPr>
          <a:lstStyle/>
          <a:p>
            <a:r>
              <a:rPr lang="en-US" altLang="zh-TW" dirty="0"/>
              <a:t>Double transposition</a:t>
            </a:r>
            <a:endParaRPr lang="zh-TW" altLang="en-US" dirty="0"/>
          </a:p>
        </p:txBody>
      </p:sp>
      <p:sp>
        <p:nvSpPr>
          <p:cNvPr id="9" name="矩形 8"/>
          <p:cNvSpPr/>
          <p:nvPr/>
        </p:nvSpPr>
        <p:spPr>
          <a:xfrm>
            <a:off x="4579497" y="4202352"/>
            <a:ext cx="3186706" cy="369332"/>
          </a:xfrm>
          <a:prstGeom prst="rect">
            <a:avLst/>
          </a:prstGeom>
          <a:solidFill>
            <a:schemeClr val="accent6">
              <a:lumMod val="20000"/>
              <a:lumOff val="80000"/>
            </a:schemeClr>
          </a:solidFill>
        </p:spPr>
        <p:txBody>
          <a:bodyPr wrap="none">
            <a:spAutoFit/>
          </a:bodyPr>
          <a:lstStyle/>
          <a:p>
            <a:r>
              <a:rPr lang="en-US" altLang="zh-TW" dirty="0" err="1"/>
              <a:t>Myszkowski</a:t>
            </a:r>
            <a:r>
              <a:rPr lang="en-US" altLang="zh-TW" dirty="0"/>
              <a:t> transposition(1902)</a:t>
            </a:r>
            <a:endParaRPr lang="zh-TW" altLang="en-US" dirty="0"/>
          </a:p>
        </p:txBody>
      </p:sp>
      <p:sp>
        <p:nvSpPr>
          <p:cNvPr id="10" name="矩形 9"/>
          <p:cNvSpPr/>
          <p:nvPr/>
        </p:nvSpPr>
        <p:spPr>
          <a:xfrm>
            <a:off x="3789424" y="4910332"/>
            <a:ext cx="2391745" cy="369332"/>
          </a:xfrm>
          <a:prstGeom prst="rect">
            <a:avLst/>
          </a:prstGeom>
          <a:solidFill>
            <a:schemeClr val="accent6">
              <a:lumMod val="20000"/>
              <a:lumOff val="80000"/>
            </a:schemeClr>
          </a:solidFill>
        </p:spPr>
        <p:txBody>
          <a:bodyPr wrap="none">
            <a:spAutoFit/>
          </a:bodyPr>
          <a:lstStyle/>
          <a:p>
            <a:r>
              <a:rPr lang="en-US" altLang="zh-TW" dirty="0"/>
              <a:t>Disrupted transposition</a:t>
            </a:r>
            <a:endParaRPr lang="zh-TW" altLang="en-US" dirty="0"/>
          </a:p>
        </p:txBody>
      </p:sp>
      <p:sp>
        <p:nvSpPr>
          <p:cNvPr id="11" name="矩形 10"/>
          <p:cNvSpPr/>
          <p:nvPr/>
        </p:nvSpPr>
        <p:spPr>
          <a:xfrm>
            <a:off x="4985296" y="5605467"/>
            <a:ext cx="2117952" cy="369332"/>
          </a:xfrm>
          <a:prstGeom prst="rect">
            <a:avLst/>
          </a:prstGeom>
          <a:solidFill>
            <a:schemeClr val="accent6">
              <a:lumMod val="20000"/>
              <a:lumOff val="80000"/>
            </a:schemeClr>
          </a:solidFill>
        </p:spPr>
        <p:txBody>
          <a:bodyPr wrap="none">
            <a:spAutoFit/>
          </a:bodyPr>
          <a:lstStyle/>
          <a:p>
            <a:r>
              <a:rPr lang="en-US" altLang="zh-TW" dirty="0"/>
              <a:t>Grille (cryptography)</a:t>
            </a:r>
            <a:endParaRPr lang="zh-TW" altLang="en-US"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32</a:t>
            </a:fld>
            <a:endParaRPr lang="zh-TW" altLang="en-US"/>
          </a:p>
        </p:txBody>
      </p:sp>
      <p:pic>
        <p:nvPicPr>
          <p:cNvPr id="12" name="圖片 11">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131831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a:t>換位加密法</a:t>
            </a:r>
            <a:r>
              <a:rPr lang="ja-JP" altLang="en-US" sz="4800" dirty="0">
                <a:latin typeface="標楷體" panose="03000509000000000000" pitchFamily="65" charset="-120"/>
                <a:ea typeface="標楷體" panose="03000509000000000000" pitchFamily="65" charset="-120"/>
              </a:rPr>
              <a:t>の籬笆密碼法</a:t>
            </a:r>
            <a:r>
              <a:rPr lang="zh-TW" altLang="en-US" sz="4800" dirty="0"/>
              <a:t/>
            </a:r>
            <a:br>
              <a:rPr lang="zh-TW" altLang="en-US" sz="4800" dirty="0"/>
            </a:br>
            <a:r>
              <a:rPr lang="en-US" altLang="zh-TW" sz="4400" dirty="0"/>
              <a:t>Transposition cipher</a:t>
            </a:r>
          </a:p>
          <a:p>
            <a:pPr algn="ctr"/>
            <a:r>
              <a:rPr lang="en-US" altLang="ja-JP" sz="4400" dirty="0">
                <a:latin typeface="標楷體" panose="03000509000000000000" pitchFamily="65" charset="-120"/>
                <a:ea typeface="標楷體" panose="03000509000000000000" pitchFamily="65" charset="-120"/>
              </a:rPr>
              <a:t>Rail fence cipher</a:t>
            </a:r>
            <a:endParaRPr lang="en-US" altLang="zh-TW" sz="44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33</a:t>
            </a:fld>
            <a:endParaRPr lang="zh-TW" altLang="en-US"/>
          </a:p>
        </p:txBody>
      </p:sp>
    </p:spTree>
    <p:extLst>
      <p:ext uri="{BB962C8B-B14F-4D97-AF65-F5344CB8AC3E}">
        <p14:creationId xmlns:p14="http://schemas.microsoft.com/office/powerpoint/2010/main" val="39310260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82000" y="1227792"/>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Rail fence cipher::</a:t>
            </a:r>
            <a:r>
              <a:rPr lang="zh-TW" altLang="en-US" sz="4400" dirty="0"/>
              <a:t>加密方法</a:t>
            </a:r>
            <a:endParaRPr lang="en-US" altLang="zh-TW" sz="4400" dirty="0"/>
          </a:p>
          <a:p>
            <a:r>
              <a:rPr lang="en-US" altLang="zh-TW" sz="2000" dirty="0"/>
              <a:t>https://en.wikipedia.org/wiki/Rail_fence_cipher</a:t>
            </a:r>
          </a:p>
        </p:txBody>
      </p:sp>
      <p:sp>
        <p:nvSpPr>
          <p:cNvPr id="5" name="矩形 4"/>
          <p:cNvSpPr/>
          <p:nvPr/>
        </p:nvSpPr>
        <p:spPr>
          <a:xfrm>
            <a:off x="1683020" y="192756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198758" y="11982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59" y="2028525"/>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pic>
        <p:nvPicPr>
          <p:cNvPr id="8" name="圖片 7"/>
          <p:cNvPicPr>
            <a:picLocks noChangeAspect="1"/>
          </p:cNvPicPr>
          <p:nvPr/>
        </p:nvPicPr>
        <p:blipFill rotWithShape="1">
          <a:blip r:embed="rId2"/>
          <a:srcRect l="19903" t="68277" r="37922" b="21496"/>
          <a:stretch/>
        </p:blipFill>
        <p:spPr>
          <a:xfrm>
            <a:off x="1489243" y="2579127"/>
            <a:ext cx="7026107" cy="1309761"/>
          </a:xfrm>
          <a:prstGeom prst="rect">
            <a:avLst/>
          </a:prstGeom>
        </p:spPr>
      </p:pic>
      <p:sp>
        <p:nvSpPr>
          <p:cNvPr id="9" name="矩形 8"/>
          <p:cNvSpPr/>
          <p:nvPr/>
        </p:nvSpPr>
        <p:spPr>
          <a:xfrm>
            <a:off x="612080" y="3894987"/>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591904" y="3885492"/>
            <a:ext cx="3017173" cy="369332"/>
          </a:xfrm>
          <a:prstGeom prst="rect">
            <a:avLst/>
          </a:prstGeom>
        </p:spPr>
        <p:txBody>
          <a:bodyPr wrap="none">
            <a:spAutoFit/>
          </a:bodyPr>
          <a:lstStyle/>
          <a:p>
            <a:r>
              <a:rPr lang="zh-TW" altLang="en-US" dirty="0"/>
              <a:t>產生秘文</a:t>
            </a:r>
            <a:r>
              <a:rPr lang="en-US" altLang="zh-TW" dirty="0"/>
              <a:t>:</a:t>
            </a:r>
            <a:r>
              <a:rPr lang="zh-TW" altLang="en-US" dirty="0"/>
              <a:t>往右順序抄寫一次</a:t>
            </a:r>
          </a:p>
        </p:txBody>
      </p:sp>
      <p:sp>
        <p:nvSpPr>
          <p:cNvPr id="11" name="矩形 10"/>
          <p:cNvSpPr/>
          <p:nvPr/>
        </p:nvSpPr>
        <p:spPr>
          <a:xfrm>
            <a:off x="1525752" y="5489377"/>
            <a:ext cx="3263394" cy="369332"/>
          </a:xfrm>
          <a:prstGeom prst="rect">
            <a:avLst/>
          </a:prstGeom>
        </p:spPr>
        <p:txBody>
          <a:bodyPr wrap="none">
            <a:spAutoFit/>
          </a:bodyPr>
          <a:lstStyle/>
          <a:p>
            <a:r>
              <a:rPr lang="en-US" altLang="zh-TW" dirty="0"/>
              <a:t>WECRLTEERDSOEEFEAOCAIVDEN</a:t>
            </a:r>
            <a:endParaRPr lang="zh-TW" altLang="en-US" dirty="0"/>
          </a:p>
        </p:txBody>
      </p:sp>
      <p:sp>
        <p:nvSpPr>
          <p:cNvPr id="12" name="矩形 11"/>
          <p:cNvSpPr/>
          <p:nvPr/>
        </p:nvSpPr>
        <p:spPr>
          <a:xfrm>
            <a:off x="365373" y="533782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683020" y="2685330"/>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2218518" y="2782323"/>
            <a:ext cx="724395"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2839647" y="2753604"/>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圖片 18"/>
          <p:cNvPicPr>
            <a:picLocks noChangeAspect="1"/>
          </p:cNvPicPr>
          <p:nvPr/>
        </p:nvPicPr>
        <p:blipFill rotWithShape="1">
          <a:blip r:embed="rId2"/>
          <a:srcRect l="19903" t="68277" r="37922" b="21496"/>
          <a:stretch/>
        </p:blipFill>
        <p:spPr>
          <a:xfrm>
            <a:off x="1525752" y="4126585"/>
            <a:ext cx="7026107" cy="1309761"/>
          </a:xfrm>
          <a:prstGeom prst="rect">
            <a:avLst/>
          </a:prstGeom>
        </p:spPr>
      </p:pic>
      <p:cxnSp>
        <p:nvCxnSpPr>
          <p:cNvPr id="21" name="直線單箭頭接點 20"/>
          <p:cNvCxnSpPr/>
          <p:nvPr/>
        </p:nvCxnSpPr>
        <p:spPr>
          <a:xfrm>
            <a:off x="1699924" y="4459257"/>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1754394" y="4781465"/>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fld id="{D148A95B-E78A-43D3-83C9-357D8C7DE65E}" type="slidenum">
              <a:rPr lang="zh-TW" altLang="en-US" smtClean="0"/>
              <a:t>34</a:t>
            </a:fld>
            <a:endParaRPr lang="zh-TW" altLang="en-US"/>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928061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919395" y="2061667"/>
            <a:ext cx="6782054" cy="1594698"/>
          </a:xfrm>
          <a:prstGeom prst="rect">
            <a:avLst/>
          </a:prstGeom>
        </p:spPr>
      </p:pic>
      <p:sp>
        <p:nvSpPr>
          <p:cNvPr id="3" name="內容版面配置區 2"/>
          <p:cNvSpPr>
            <a:spLocks noGrp="1"/>
          </p:cNvSpPr>
          <p:nvPr>
            <p:ph idx="1"/>
          </p:nvPr>
        </p:nvSpPr>
        <p:spPr>
          <a:xfrm>
            <a:off x="1371600" y="1258347"/>
            <a:ext cx="7613143"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a:t>如果改成下列規則</a:t>
            </a:r>
            <a:r>
              <a:rPr lang="en-US" altLang="zh-TW" sz="4400" dirty="0"/>
              <a:t>,</a:t>
            </a:r>
            <a:r>
              <a:rPr lang="zh-TW" altLang="en-US" sz="4400" dirty="0"/>
              <a:t>如何解密</a:t>
            </a:r>
            <a:r>
              <a:rPr lang="en-US" altLang="zh-TW" sz="4400" dirty="0"/>
              <a:t>?</a:t>
            </a:r>
          </a:p>
        </p:txBody>
      </p:sp>
      <p:sp>
        <p:nvSpPr>
          <p:cNvPr id="5" name="矩形 4"/>
          <p:cNvSpPr/>
          <p:nvPr/>
        </p:nvSpPr>
        <p:spPr>
          <a:xfrm>
            <a:off x="1624377" y="1731608"/>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468790" y="1199675"/>
            <a:ext cx="902811" cy="523220"/>
          </a:xfrm>
          <a:prstGeom prst="rect">
            <a:avLst/>
          </a:prstGeom>
          <a:solidFill>
            <a:schemeClr val="tx1"/>
          </a:solidFill>
        </p:spPr>
        <p:txBody>
          <a:bodyPr wrap="square">
            <a:spAutoFit/>
          </a:bodyPr>
          <a:lstStyle/>
          <a:p>
            <a:r>
              <a:rPr lang="zh-TW" altLang="en-US" sz="28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16699" y="1795780"/>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sp>
        <p:nvSpPr>
          <p:cNvPr id="9" name="矩形 8"/>
          <p:cNvSpPr/>
          <p:nvPr/>
        </p:nvSpPr>
        <p:spPr>
          <a:xfrm>
            <a:off x="744130" y="3633477"/>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836469" y="3633477"/>
            <a:ext cx="3017173" cy="369332"/>
          </a:xfrm>
          <a:prstGeom prst="rect">
            <a:avLst/>
          </a:prstGeom>
        </p:spPr>
        <p:txBody>
          <a:bodyPr wrap="none">
            <a:spAutoFit/>
          </a:bodyPr>
          <a:lstStyle/>
          <a:p>
            <a:r>
              <a:rPr lang="zh-TW" altLang="en-US" dirty="0"/>
              <a:t>產生秘文</a:t>
            </a:r>
            <a:r>
              <a:rPr lang="en-US" altLang="zh-TW" dirty="0"/>
              <a:t>:</a:t>
            </a:r>
            <a:r>
              <a:rPr lang="zh-TW" altLang="en-US" dirty="0"/>
              <a:t>往右順序抄寫一次</a:t>
            </a:r>
          </a:p>
        </p:txBody>
      </p:sp>
      <p:sp>
        <p:nvSpPr>
          <p:cNvPr id="12" name="矩形 11"/>
          <p:cNvSpPr/>
          <p:nvPr/>
        </p:nvSpPr>
        <p:spPr>
          <a:xfrm>
            <a:off x="328954" y="5038165"/>
            <a:ext cx="902811" cy="523220"/>
          </a:xfrm>
          <a:prstGeom prst="rect">
            <a:avLst/>
          </a:prstGeom>
          <a:solidFill>
            <a:schemeClr val="tx1"/>
          </a:solidFill>
        </p:spPr>
        <p:txBody>
          <a:bodyPr wrap="none">
            <a:spAutoFit/>
          </a:bodyPr>
          <a:lstStyle/>
          <a:p>
            <a:r>
              <a:rPr lang="zh-TW" altLang="en-US" sz="28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862735" y="2505541"/>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726648" y="2486178"/>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內容版面配置區 3"/>
          <p:cNvPicPr>
            <a:picLocks noChangeAspect="1"/>
          </p:cNvPicPr>
          <p:nvPr/>
        </p:nvPicPr>
        <p:blipFill rotWithShape="1">
          <a:blip r:embed="rId2"/>
          <a:srcRect l="29220" t="48039" r="15067" b="27384"/>
          <a:stretch/>
        </p:blipFill>
        <p:spPr>
          <a:xfrm>
            <a:off x="1744009" y="4041035"/>
            <a:ext cx="7132825" cy="1677177"/>
          </a:xfrm>
          <a:prstGeom prst="rect">
            <a:avLst/>
          </a:prstGeom>
        </p:spPr>
      </p:pic>
      <p:cxnSp>
        <p:nvCxnSpPr>
          <p:cNvPr id="19" name="直線單箭頭接點 18"/>
          <p:cNvCxnSpPr/>
          <p:nvPr/>
        </p:nvCxnSpPr>
        <p:spPr>
          <a:xfrm>
            <a:off x="1842565" y="4435607"/>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2016204" y="4962284"/>
            <a:ext cx="649580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fld id="{D148A95B-E78A-43D3-83C9-357D8C7DE65E}" type="slidenum">
              <a:rPr lang="zh-TW" altLang="en-US" smtClean="0"/>
              <a:t>35</a:t>
            </a:fld>
            <a:endParaRPr lang="zh-TW" altLang="en-US"/>
          </a:p>
        </p:txBody>
      </p:sp>
      <p:pic>
        <p:nvPicPr>
          <p:cNvPr id="21" name="圖片 2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52747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內容版面配置區 3"/>
          <p:cNvPicPr>
            <a:picLocks noChangeAspect="1"/>
          </p:cNvPicPr>
          <p:nvPr/>
        </p:nvPicPr>
        <p:blipFill rotWithShape="1">
          <a:blip r:embed="rId2"/>
          <a:srcRect l="29220" t="48039" r="15067" b="27384"/>
          <a:stretch/>
        </p:blipFill>
        <p:spPr>
          <a:xfrm>
            <a:off x="1578622" y="2518653"/>
            <a:ext cx="7132825" cy="1677177"/>
          </a:xfrm>
          <a:prstGeom prst="rect">
            <a:avLst/>
          </a:prstGeom>
        </p:spPr>
      </p:pic>
      <p:sp>
        <p:nvSpPr>
          <p:cNvPr id="3" name="內容版面配置區 2"/>
          <p:cNvSpPr>
            <a:spLocks noGrp="1"/>
          </p:cNvSpPr>
          <p:nvPr>
            <p:ph idx="1"/>
          </p:nvPr>
        </p:nvSpPr>
        <p:spPr>
          <a:xfrm>
            <a:off x="1332078" y="1398871"/>
            <a:ext cx="5879028" cy="490063"/>
          </a:xfrm>
          <a:solidFill>
            <a:schemeClr val="accent4">
              <a:lumMod val="20000"/>
              <a:lumOff val="80000"/>
            </a:schemeClr>
          </a:solidFill>
        </p:spPr>
        <p:txBody>
          <a:bodyPr/>
          <a:lstStyle/>
          <a:p>
            <a:pPr marL="0" indent="0">
              <a:buNone/>
            </a:pPr>
            <a:r>
              <a:rPr lang="en-US" altLang="zh-TW" dirty="0"/>
              <a:t>'WE ARE DISCOVERED. FLEE AT ONCE'</a:t>
            </a:r>
            <a:endParaRPr lang="zh-TW" altLang="en-US" dirty="0"/>
          </a:p>
        </p:txBody>
      </p:sp>
      <p:sp>
        <p:nvSpPr>
          <p:cNvPr id="4" name="矩形圖說文字 3"/>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Route cipher</a:t>
            </a:r>
            <a:r>
              <a:rPr lang="en-US" altLang="zh-TW" sz="4400" dirty="0">
                <a:sym typeface="Wingdings" panose="05000000000000000000" pitchFamily="2" charset="2"/>
              </a:rPr>
              <a:t></a:t>
            </a:r>
            <a:r>
              <a:rPr lang="zh-TW" altLang="en-US" sz="4400" dirty="0"/>
              <a:t>如何解密</a:t>
            </a:r>
            <a:r>
              <a:rPr lang="en-US" altLang="zh-TW" sz="4400" dirty="0"/>
              <a:t>?</a:t>
            </a:r>
          </a:p>
        </p:txBody>
      </p:sp>
      <p:sp>
        <p:nvSpPr>
          <p:cNvPr id="5" name="矩形 4"/>
          <p:cNvSpPr/>
          <p:nvPr/>
        </p:nvSpPr>
        <p:spPr>
          <a:xfrm>
            <a:off x="1683021" y="2113807"/>
            <a:ext cx="7267698" cy="646331"/>
          </a:xfrm>
          <a:prstGeom prst="rect">
            <a:avLst/>
          </a:prstGeom>
        </p:spPr>
        <p:txBody>
          <a:bodyPr wrap="square">
            <a:spAutoFit/>
          </a:bodyPr>
          <a:lstStyle/>
          <a:p>
            <a:r>
              <a:rPr lang="zh-TW" altLang="en-US" dirty="0"/>
              <a:t>明文由上至下順序寫上，當到達最低部時，再回頭向上，一直重複直至整篇明文寫完為止</a:t>
            </a:r>
          </a:p>
        </p:txBody>
      </p:sp>
      <p:sp>
        <p:nvSpPr>
          <p:cNvPr id="6" name="矩形 5"/>
          <p:cNvSpPr/>
          <p:nvPr/>
        </p:nvSpPr>
        <p:spPr>
          <a:xfrm>
            <a:off x="289152" y="1361190"/>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明文</a:t>
            </a:r>
          </a:p>
        </p:txBody>
      </p:sp>
      <p:sp>
        <p:nvSpPr>
          <p:cNvPr id="7" name="矩形 6"/>
          <p:cNvSpPr/>
          <p:nvPr/>
        </p:nvSpPr>
        <p:spPr>
          <a:xfrm>
            <a:off x="701460" y="2252306"/>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步驟一</a:t>
            </a:r>
          </a:p>
        </p:txBody>
      </p:sp>
      <p:sp>
        <p:nvSpPr>
          <p:cNvPr id="9" name="矩形 8"/>
          <p:cNvSpPr/>
          <p:nvPr/>
        </p:nvSpPr>
        <p:spPr>
          <a:xfrm>
            <a:off x="769169" y="4167315"/>
            <a:ext cx="877163" cy="369332"/>
          </a:xfrm>
          <a:prstGeom prst="rect">
            <a:avLst/>
          </a:prstGeom>
          <a:solidFill>
            <a:srgbClr val="002060"/>
          </a:solidFill>
        </p:spPr>
        <p:txBody>
          <a:bodyPr wrap="none">
            <a:spAutoFit/>
          </a:bodyPr>
          <a:lstStyle/>
          <a:p>
            <a:r>
              <a:rPr lang="zh-TW" altLang="en-US" b="1" dirty="0">
                <a:solidFill>
                  <a:schemeClr val="bg1"/>
                </a:solidFill>
                <a:effectLst>
                  <a:outerShdw blurRad="38100" dist="38100" dir="2700000" algn="tl">
                    <a:srgbClr val="000000">
                      <a:alpha val="43137"/>
                    </a:srgbClr>
                  </a:outerShdw>
                </a:effectLst>
              </a:rPr>
              <a:t>步驟二</a:t>
            </a:r>
          </a:p>
        </p:txBody>
      </p:sp>
      <p:sp>
        <p:nvSpPr>
          <p:cNvPr id="10" name="矩形 9"/>
          <p:cNvSpPr/>
          <p:nvPr/>
        </p:nvSpPr>
        <p:spPr>
          <a:xfrm>
            <a:off x="1740758" y="4139698"/>
            <a:ext cx="1170513" cy="369332"/>
          </a:xfrm>
          <a:prstGeom prst="rect">
            <a:avLst/>
          </a:prstGeom>
        </p:spPr>
        <p:txBody>
          <a:bodyPr wrap="none">
            <a:spAutoFit/>
          </a:bodyPr>
          <a:lstStyle/>
          <a:p>
            <a:r>
              <a:rPr lang="zh-TW" altLang="en-US" dirty="0"/>
              <a:t>產生秘文</a:t>
            </a:r>
            <a:r>
              <a:rPr lang="en-US" altLang="zh-TW" dirty="0"/>
              <a:t>:</a:t>
            </a:r>
            <a:endParaRPr lang="zh-TW" altLang="en-US" dirty="0"/>
          </a:p>
        </p:txBody>
      </p:sp>
      <p:sp>
        <p:nvSpPr>
          <p:cNvPr id="12" name="矩形 11"/>
          <p:cNvSpPr/>
          <p:nvPr/>
        </p:nvSpPr>
        <p:spPr>
          <a:xfrm>
            <a:off x="134638" y="5217978"/>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秘文</a:t>
            </a:r>
          </a:p>
        </p:txBody>
      </p:sp>
      <p:cxnSp>
        <p:nvCxnSpPr>
          <p:cNvPr id="14" name="直線單箭頭接點 13"/>
          <p:cNvCxnSpPr/>
          <p:nvPr/>
        </p:nvCxnSpPr>
        <p:spPr>
          <a:xfrm>
            <a:off x="1756658" y="2946746"/>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634624" y="2925691"/>
            <a:ext cx="703919" cy="1027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2915507" y="4097863"/>
            <a:ext cx="2895851" cy="1333616"/>
          </a:xfrm>
          <a:prstGeom prst="rect">
            <a:avLst/>
          </a:prstGeom>
        </p:spPr>
      </p:pic>
      <p:sp>
        <p:nvSpPr>
          <p:cNvPr id="8" name="矩形 7"/>
          <p:cNvSpPr/>
          <p:nvPr/>
        </p:nvSpPr>
        <p:spPr>
          <a:xfrm>
            <a:off x="1332078" y="5433421"/>
            <a:ext cx="3463512" cy="369332"/>
          </a:xfrm>
          <a:prstGeom prst="rect">
            <a:avLst/>
          </a:prstGeom>
        </p:spPr>
        <p:txBody>
          <a:bodyPr wrap="none">
            <a:spAutoFit/>
          </a:bodyPr>
          <a:lstStyle/>
          <a:p>
            <a:r>
              <a:rPr lang="en-US" altLang="zh-TW" dirty="0"/>
              <a:t>EJXCTEDECDAEWRIORFEONALEVSE</a:t>
            </a:r>
            <a:endParaRPr lang="zh-TW" altLang="en-US" dirty="0"/>
          </a:p>
        </p:txBody>
      </p:sp>
      <p:sp>
        <p:nvSpPr>
          <p:cNvPr id="11" name="投影片編號版面配置區 10"/>
          <p:cNvSpPr>
            <a:spLocks noGrp="1"/>
          </p:cNvSpPr>
          <p:nvPr>
            <p:ph type="sldNum" sz="quarter" idx="12"/>
          </p:nvPr>
        </p:nvSpPr>
        <p:spPr/>
        <p:txBody>
          <a:bodyPr/>
          <a:lstStyle/>
          <a:p>
            <a:fld id="{D148A95B-E78A-43D3-83C9-357D8C7DE65E}" type="slidenum">
              <a:rPr lang="zh-TW" altLang="en-US" smtClean="0"/>
              <a:t>36</a:t>
            </a:fld>
            <a:endParaRPr lang="zh-TW" altLang="en-US"/>
          </a:p>
        </p:txBody>
      </p:sp>
      <p:pic>
        <p:nvPicPr>
          <p:cNvPr id="18" name="圖片 1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23288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5532" r="16642" b="6045"/>
          <a:stretch/>
        </p:blipFill>
        <p:spPr>
          <a:xfrm>
            <a:off x="337352" y="1186877"/>
            <a:ext cx="5499025" cy="4484246"/>
          </a:xfrm>
          <a:prstGeom prst="rect">
            <a:avLst/>
          </a:prstGeom>
        </p:spPr>
      </p:pic>
      <p:sp>
        <p:nvSpPr>
          <p:cNvPr id="7" name="矩形圖說文字 6"/>
          <p:cNvSpPr/>
          <p:nvPr/>
        </p:nvSpPr>
        <p:spPr>
          <a:xfrm>
            <a:off x="0" y="0"/>
            <a:ext cx="9144000" cy="1092530"/>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400" dirty="0"/>
              <a:t>使用線上工具</a:t>
            </a:r>
            <a:endParaRPr lang="en-US" altLang="zh-TW" sz="4400" dirty="0"/>
          </a:p>
          <a:p>
            <a:r>
              <a:rPr lang="en-US" altLang="zh-TW" sz="1400" dirty="0"/>
              <a:t>https://web.archive.org/web/20071104114600/http://www.simonsingh.net/The_Black_Chamber/railfence.html</a:t>
            </a:r>
          </a:p>
        </p:txBody>
      </p:sp>
      <p:pic>
        <p:nvPicPr>
          <p:cNvPr id="8" name="圖片 7"/>
          <p:cNvPicPr>
            <a:picLocks noChangeAspect="1"/>
          </p:cNvPicPr>
          <p:nvPr/>
        </p:nvPicPr>
        <p:blipFill rotWithShape="1">
          <a:blip r:embed="rId3"/>
          <a:srcRect r="13955" b="22928"/>
          <a:stretch/>
        </p:blipFill>
        <p:spPr>
          <a:xfrm>
            <a:off x="4476868" y="2470067"/>
            <a:ext cx="4477127" cy="2137559"/>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37</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19385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Scytale</a:t>
            </a:r>
            <a:r>
              <a:rPr lang="en-US" altLang="zh-TW" sz="6600" dirty="0"/>
              <a:t> cipher</a:t>
            </a:r>
          </a:p>
          <a:p>
            <a:pPr algn="ctr"/>
            <a:r>
              <a:rPr lang="zh-TW" altLang="en-US" sz="6600" dirty="0"/>
              <a:t>密碼棒</a:t>
            </a:r>
            <a:endParaRPr lang="en-US" altLang="zh-TW" sz="66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38</a:t>
            </a:fld>
            <a:endParaRPr lang="zh-TW" altLang="en-US"/>
          </a:p>
        </p:txBody>
      </p:sp>
    </p:spTree>
    <p:extLst>
      <p:ext uri="{BB962C8B-B14F-4D97-AF65-F5344CB8AC3E}">
        <p14:creationId xmlns:p14="http://schemas.microsoft.com/office/powerpoint/2010/main" val="11545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8" b="16070"/>
          <a:stretch/>
        </p:blipFill>
        <p:spPr>
          <a:xfrm>
            <a:off x="2133600" y="3276600"/>
            <a:ext cx="6351755" cy="2651006"/>
          </a:xfrm>
          <a:prstGeom prst="rect">
            <a:avLst/>
          </a:prstGeom>
        </p:spPr>
      </p:pic>
      <p:pic>
        <p:nvPicPr>
          <p:cNvPr id="1026" name="Picture 2" descr="https://upload.wikimedia.org/wikipedia/commons/thumb/5/51/Skytale.png/199px-Skyt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162" y="1194005"/>
            <a:ext cx="4073684" cy="2333668"/>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rotWithShape="1">
          <a:blip r:embed="rId4"/>
          <a:srcRect l="23676" r="20386"/>
          <a:stretch/>
        </p:blipFill>
        <p:spPr>
          <a:xfrm>
            <a:off x="240921" y="1374152"/>
            <a:ext cx="1554480" cy="2857500"/>
          </a:xfrm>
          <a:prstGeom prst="rect">
            <a:avLst/>
          </a:prstGeom>
        </p:spPr>
      </p:pic>
      <p:sp>
        <p:nvSpPr>
          <p:cNvPr id="7" name="矩形圖說文字 6"/>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dirty="0"/>
              <a:t>西元前</a:t>
            </a:r>
            <a:r>
              <a:rPr lang="en-US" altLang="zh-TW" sz="4000" dirty="0"/>
              <a:t>7</a:t>
            </a:r>
            <a:r>
              <a:rPr lang="zh-TW" altLang="en-US" sz="4000" dirty="0"/>
              <a:t>世紀的希臘詩人</a:t>
            </a:r>
            <a:br>
              <a:rPr lang="zh-TW" altLang="en-US" sz="4000" dirty="0"/>
            </a:br>
            <a:r>
              <a:rPr lang="en-US" altLang="zh-TW" sz="4000" dirty="0"/>
              <a:t>Archilochus</a:t>
            </a: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39</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07674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43425" y="2349490"/>
            <a:ext cx="4276725" cy="3139321"/>
          </a:xfrm>
          <a:prstGeom prst="rect">
            <a:avLst/>
          </a:prstGeom>
        </p:spPr>
        <p:txBody>
          <a:bodyPr wrap="square">
            <a:spAutoFit/>
          </a:bodyPr>
          <a:lstStyle/>
          <a:p>
            <a:pPr marL="342900" indent="-342900">
              <a:buFont typeface="+mj-lt"/>
              <a:buAutoNum type="arabicPeriod"/>
            </a:pPr>
            <a:r>
              <a:rPr lang="en-US" altLang="zh-CN" b="1" dirty="0">
                <a:solidFill>
                  <a:srgbClr val="FF0000"/>
                </a:solidFill>
                <a:effectLst>
                  <a:outerShdw blurRad="38100" dist="38100" dir="2700000" algn="tl">
                    <a:srgbClr val="000000">
                      <a:alpha val="43137"/>
                    </a:srgbClr>
                  </a:outerShdw>
                </a:effectLst>
              </a:rPr>
              <a:t>Reinforcement Learning </a:t>
            </a:r>
            <a:r>
              <a:rPr lang="zh-CN" altLang="en-US" b="1" dirty="0">
                <a:solidFill>
                  <a:srgbClr val="FF0000"/>
                </a:solidFill>
                <a:effectLst>
                  <a:outerShdw blurRad="38100" dist="38100" dir="2700000" algn="tl">
                    <a:srgbClr val="000000">
                      <a:alpha val="43137"/>
                    </a:srgbClr>
                  </a:outerShdw>
                </a:effectLst>
              </a:rPr>
              <a:t>強化學習</a:t>
            </a:r>
          </a:p>
          <a:p>
            <a:pPr marL="342900" indent="-342900">
              <a:buFont typeface="+mj-lt"/>
              <a:buAutoNum type="arabicPeriod"/>
            </a:pPr>
            <a:r>
              <a:rPr lang="en-US" altLang="zh-CN" dirty="0"/>
              <a:t>The 360-Degree Selfie 360°</a:t>
            </a:r>
            <a:r>
              <a:rPr lang="zh-CN" altLang="en-US" dirty="0"/>
              <a:t>自拍</a:t>
            </a:r>
          </a:p>
          <a:p>
            <a:pPr marL="342900" indent="-342900">
              <a:buFont typeface="+mj-lt"/>
              <a:buAutoNum type="arabicPeriod"/>
            </a:pPr>
            <a:r>
              <a:rPr lang="en-US" altLang="zh-CN" dirty="0"/>
              <a:t>Gene Therapy 2.0 </a:t>
            </a:r>
            <a:r>
              <a:rPr lang="zh-CN" altLang="en-US" dirty="0"/>
              <a:t>基因療法</a:t>
            </a:r>
            <a:r>
              <a:rPr lang="en-US" altLang="zh-CN" dirty="0"/>
              <a:t>2.0</a:t>
            </a:r>
          </a:p>
          <a:p>
            <a:pPr marL="342900" indent="-342900">
              <a:buFont typeface="+mj-lt"/>
              <a:buAutoNum type="arabicPeriod"/>
            </a:pPr>
            <a:r>
              <a:rPr lang="en-US" altLang="zh-CN" dirty="0"/>
              <a:t>Hot Solar Cells </a:t>
            </a:r>
            <a:r>
              <a:rPr lang="zh-CN" altLang="en-US" dirty="0"/>
              <a:t>太陽能熱光伏電池</a:t>
            </a:r>
          </a:p>
          <a:p>
            <a:pPr marL="342900" indent="-342900">
              <a:buFont typeface="+mj-lt"/>
              <a:buAutoNum type="arabicPeriod"/>
            </a:pPr>
            <a:r>
              <a:rPr lang="en-US" altLang="zh-CN" dirty="0"/>
              <a:t>The Cell Atlas </a:t>
            </a:r>
            <a:r>
              <a:rPr lang="zh-CN" altLang="en-US" dirty="0"/>
              <a:t>細胞圖譜</a:t>
            </a:r>
          </a:p>
          <a:p>
            <a:pPr marL="342900" indent="-342900">
              <a:buFont typeface="+mj-lt"/>
              <a:buAutoNum type="arabicPeriod"/>
            </a:pPr>
            <a:r>
              <a:rPr lang="en-US" altLang="zh-CN" b="1" dirty="0">
                <a:effectLst>
                  <a:outerShdw blurRad="38100" dist="38100" dir="2700000" algn="tl">
                    <a:srgbClr val="000000">
                      <a:alpha val="43137"/>
                    </a:srgbClr>
                  </a:outerShdw>
                </a:effectLst>
              </a:rPr>
              <a:t>Self-Driving Trucks</a:t>
            </a:r>
            <a:r>
              <a:rPr lang="zh-CN" altLang="en-US" b="1" dirty="0">
                <a:effectLst>
                  <a:outerShdw blurRad="38100" dist="38100" dir="2700000" algn="tl">
                    <a:srgbClr val="000000">
                      <a:alpha val="43137"/>
                    </a:srgbClr>
                  </a:outerShdw>
                </a:effectLst>
              </a:rPr>
              <a:t>自動駕駛貨車</a:t>
            </a:r>
          </a:p>
          <a:p>
            <a:pPr marL="342900" indent="-342900">
              <a:buFont typeface="+mj-lt"/>
              <a:buAutoNum type="arabicPeriod"/>
            </a:pPr>
            <a:r>
              <a:rPr lang="en-US" altLang="zh-CN" b="1" dirty="0">
                <a:effectLst>
                  <a:outerShdw blurRad="38100" dist="38100" dir="2700000" algn="tl">
                    <a:srgbClr val="000000">
                      <a:alpha val="43137"/>
                    </a:srgbClr>
                  </a:outerShdw>
                </a:effectLst>
              </a:rPr>
              <a:t>Paying with Your Face</a:t>
            </a:r>
            <a:r>
              <a:rPr lang="zh-CN" altLang="en-US" b="1" dirty="0">
                <a:effectLst>
                  <a:outerShdw blurRad="38100" dist="38100" dir="2700000" algn="tl">
                    <a:srgbClr val="000000">
                      <a:alpha val="43137"/>
                    </a:srgbClr>
                  </a:outerShdw>
                </a:effectLst>
              </a:rPr>
              <a:t>刷臉支付</a:t>
            </a:r>
          </a:p>
          <a:p>
            <a:pPr marL="342900" indent="-342900">
              <a:buFont typeface="+mj-lt"/>
              <a:buAutoNum type="arabicPeriod"/>
            </a:pPr>
            <a:r>
              <a:rPr lang="en-US" altLang="zh-CN" b="1" dirty="0">
                <a:solidFill>
                  <a:srgbClr val="FF0000"/>
                </a:solidFill>
                <a:effectLst>
                  <a:outerShdw blurRad="38100" dist="38100" dir="2700000" algn="tl">
                    <a:srgbClr val="000000">
                      <a:alpha val="43137"/>
                    </a:srgbClr>
                  </a:outerShdw>
                </a:effectLst>
              </a:rPr>
              <a:t>Practical Quantum Computers               </a:t>
            </a:r>
            <a:r>
              <a:rPr lang="zh-CN" altLang="en-US" b="1" dirty="0">
                <a:solidFill>
                  <a:srgbClr val="FF0000"/>
                </a:solidFill>
                <a:effectLst>
                  <a:outerShdw blurRad="38100" dist="38100" dir="2700000" algn="tl">
                    <a:srgbClr val="000000">
                      <a:alpha val="43137"/>
                    </a:srgbClr>
                  </a:outerShdw>
                </a:effectLst>
              </a:rPr>
              <a:t>實用型量子電腦</a:t>
            </a:r>
          </a:p>
          <a:p>
            <a:pPr marL="342900" indent="-342900">
              <a:buFont typeface="+mj-lt"/>
              <a:buAutoNum type="arabicPeriod"/>
            </a:pPr>
            <a:r>
              <a:rPr lang="en-US" altLang="zh-CN" dirty="0"/>
              <a:t>Reversing Paralysis</a:t>
            </a:r>
            <a:r>
              <a:rPr lang="zh-CN" altLang="en-US" dirty="0"/>
              <a:t>治癒癱瘓</a:t>
            </a:r>
          </a:p>
          <a:p>
            <a:pPr marL="342900" indent="-342900">
              <a:buFont typeface="+mj-lt"/>
              <a:buAutoNum type="arabicPeriod"/>
            </a:pPr>
            <a:r>
              <a:rPr lang="en-US" altLang="zh-CN" dirty="0"/>
              <a:t>Botnets of Things</a:t>
            </a:r>
            <a:r>
              <a:rPr lang="zh-CN" altLang="en-US" dirty="0"/>
              <a:t>僵屍物聯網</a:t>
            </a:r>
            <a:endParaRPr lang="zh-TW" altLang="en-US" dirty="0"/>
          </a:p>
        </p:txBody>
      </p:sp>
      <p:pic>
        <p:nvPicPr>
          <p:cNvPr id="6" name="內容版面配置區 5"/>
          <p:cNvPicPr>
            <a:picLocks noGrp="1" noChangeAspect="1"/>
          </p:cNvPicPr>
          <p:nvPr>
            <p:ph sz="half" idx="1"/>
          </p:nvPr>
        </p:nvPicPr>
        <p:blipFill>
          <a:blip r:embed="rId2"/>
          <a:stretch>
            <a:fillRect/>
          </a:stretch>
        </p:blipFill>
        <p:spPr>
          <a:xfrm>
            <a:off x="731904" y="414815"/>
            <a:ext cx="2961130" cy="5030373"/>
          </a:xfrm>
          <a:prstGeom prst="rect">
            <a:avLst/>
          </a:prstGeom>
        </p:spPr>
      </p:pic>
      <p:sp>
        <p:nvSpPr>
          <p:cNvPr id="7" name="矩形 6"/>
          <p:cNvSpPr/>
          <p:nvPr/>
        </p:nvSpPr>
        <p:spPr>
          <a:xfrm>
            <a:off x="5060534" y="935415"/>
            <a:ext cx="3607216" cy="584775"/>
          </a:xfrm>
          <a:prstGeom prst="rect">
            <a:avLst/>
          </a:prstGeom>
          <a:solidFill>
            <a:schemeClr val="tx1"/>
          </a:solidFill>
        </p:spPr>
        <p:txBody>
          <a:bodyPr wrap="square">
            <a:spAutoFit/>
          </a:bodyPr>
          <a:lstStyle/>
          <a:p>
            <a:r>
              <a:rPr lang="en-US" altLang="zh-TW" b="1" dirty="0">
                <a:solidFill>
                  <a:srgbClr val="FFFF00"/>
                </a:solidFill>
                <a:effectLst>
                  <a:outerShdw blurRad="38100" dist="38100" dir="2700000" algn="tl">
                    <a:srgbClr val="000000">
                      <a:alpha val="43137"/>
                    </a:srgbClr>
                  </a:outerShdw>
                </a:effectLst>
              </a:rPr>
              <a:t>《</a:t>
            </a:r>
            <a:r>
              <a:rPr lang="zh-TW" altLang="en-US" b="1" dirty="0">
                <a:solidFill>
                  <a:srgbClr val="FFFF00"/>
                </a:solidFill>
                <a:effectLst>
                  <a:outerShdw blurRad="38100" dist="38100" dir="2700000" algn="tl">
                    <a:srgbClr val="000000">
                      <a:alpha val="43137"/>
                    </a:srgbClr>
                  </a:outerShdw>
                </a:effectLst>
              </a:rPr>
              <a:t>麻省理工科技評論</a:t>
            </a:r>
            <a:r>
              <a:rPr lang="en-US" altLang="zh-TW" b="1" dirty="0">
                <a:solidFill>
                  <a:srgbClr val="FFFF00"/>
                </a:solidFill>
                <a:effectLst>
                  <a:outerShdw blurRad="38100" dist="38100" dir="2700000" algn="tl">
                    <a:srgbClr val="000000">
                      <a:alpha val="43137"/>
                    </a:srgbClr>
                  </a:outerShdw>
                </a:effectLst>
              </a:rPr>
              <a:t>》</a:t>
            </a:r>
            <a:r>
              <a:rPr lang="en-US" altLang="zh-TW" sz="3200" dirty="0">
                <a:solidFill>
                  <a:schemeClr val="bg1"/>
                </a:solidFill>
                <a:effectLst>
                  <a:outerShdw blurRad="38100" dist="38100" dir="2700000" algn="tl">
                    <a:srgbClr val="000000">
                      <a:alpha val="43137"/>
                    </a:srgbClr>
                  </a:outerShdw>
                </a:effectLst>
              </a:rPr>
              <a:t>20</a:t>
            </a:r>
            <a:r>
              <a:rPr lang="en-US" altLang="zh-TW" sz="3200" dirty="0">
                <a:solidFill>
                  <a:srgbClr val="00B050"/>
                </a:solidFill>
                <a:effectLst>
                  <a:outerShdw blurRad="38100" dist="38100" dir="2700000" algn="tl">
                    <a:srgbClr val="000000">
                      <a:alpha val="43137"/>
                    </a:srgbClr>
                  </a:outerShdw>
                </a:effectLst>
              </a:rPr>
              <a:t>1</a:t>
            </a:r>
            <a:r>
              <a:rPr lang="en-US" altLang="zh-TW" sz="3200" dirty="0">
                <a:solidFill>
                  <a:schemeClr val="bg1"/>
                </a:solidFill>
                <a:effectLst>
                  <a:outerShdw blurRad="38100" dist="38100" dir="2700000" algn="tl">
                    <a:srgbClr val="000000">
                      <a:alpha val="43137"/>
                    </a:srgbClr>
                  </a:outerShdw>
                </a:effectLst>
              </a:rPr>
              <a:t>7</a:t>
            </a:r>
          </a:p>
        </p:txBody>
      </p:sp>
      <p:sp>
        <p:nvSpPr>
          <p:cNvPr id="8" name="矩形 7"/>
          <p:cNvSpPr/>
          <p:nvPr/>
        </p:nvSpPr>
        <p:spPr>
          <a:xfrm>
            <a:off x="4616461" y="414815"/>
            <a:ext cx="3693960" cy="523220"/>
          </a:xfrm>
          <a:prstGeom prst="rect">
            <a:avLst/>
          </a:prstGeom>
          <a:solidFill>
            <a:srgbClr val="FFFF00"/>
          </a:solidFill>
        </p:spPr>
        <p:txBody>
          <a:bodyPr wrap="none">
            <a:spAutoFit/>
          </a:bodyPr>
          <a:lstStyle/>
          <a:p>
            <a:r>
              <a:rPr lang="en-US" altLang="zh-TW" sz="2800" b="1" dirty="0">
                <a:effectLst>
                  <a:outerShdw blurRad="38100" dist="38100" dir="2700000" algn="tl">
                    <a:srgbClr val="000000">
                      <a:alpha val="43137"/>
                    </a:srgbClr>
                  </a:outerShdw>
                </a:effectLst>
              </a:rPr>
              <a:t>MIT Technology Review</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4543425" y="1520190"/>
            <a:ext cx="2957861" cy="461665"/>
          </a:xfrm>
          <a:prstGeom prst="rect">
            <a:avLst/>
          </a:prstGeom>
          <a:solidFill>
            <a:srgbClr val="00B050"/>
          </a:solidFill>
        </p:spPr>
        <p:txBody>
          <a:bodyPr wrap="none">
            <a:spAutoFit/>
          </a:bodyPr>
          <a:lstStyle/>
          <a:p>
            <a:r>
              <a:rPr lang="en-US" altLang="zh-TW" sz="2400" b="1" dirty="0">
                <a:solidFill>
                  <a:schemeClr val="bg1"/>
                </a:solidFill>
                <a:effectLst>
                  <a:outerShdw blurRad="38100" dist="38100" dir="2700000" algn="tl">
                    <a:srgbClr val="000000">
                      <a:alpha val="43137"/>
                    </a:srgbClr>
                  </a:outerShdw>
                </a:effectLst>
              </a:rPr>
              <a:t>10</a:t>
            </a:r>
            <a:r>
              <a:rPr lang="zh-TW" altLang="en-US" sz="2400" b="1" dirty="0">
                <a:solidFill>
                  <a:schemeClr val="bg1"/>
                </a:solidFill>
                <a:effectLst>
                  <a:outerShdw blurRad="38100" dist="38100" dir="2700000" algn="tl">
                    <a:srgbClr val="000000">
                      <a:alpha val="43137"/>
                    </a:srgbClr>
                  </a:outerShdw>
                </a:effectLst>
              </a:rPr>
              <a:t>大全球突破性技術</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586370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3642" y="1184523"/>
            <a:ext cx="7886700" cy="1325563"/>
          </a:xfrm>
        </p:spPr>
        <p:txBody>
          <a:bodyPr>
            <a:normAutofit/>
          </a:bodyPr>
          <a:lstStyle/>
          <a:p>
            <a:r>
              <a:rPr lang="en-US" altLang="zh-TW" dirty="0"/>
              <a:t> </a:t>
            </a:r>
            <a:endParaRPr lang="zh-TW" altLang="en-US" dirty="0"/>
          </a:p>
        </p:txBody>
      </p:sp>
      <p:pic>
        <p:nvPicPr>
          <p:cNvPr id="4" name="內容版面配置區 3"/>
          <p:cNvPicPr>
            <a:picLocks noGrp="1" noChangeAspect="1"/>
          </p:cNvPicPr>
          <p:nvPr>
            <p:ph idx="1"/>
          </p:nvPr>
        </p:nvPicPr>
        <p:blipFill rotWithShape="1">
          <a:blip r:embed="rId2"/>
          <a:srcRect t="7077" b="12668"/>
          <a:stretch/>
        </p:blipFill>
        <p:spPr>
          <a:xfrm>
            <a:off x="736847" y="1455426"/>
            <a:ext cx="7778503" cy="4375485"/>
          </a:xfrm>
          <a:prstGeom prst="rect">
            <a:avLst/>
          </a:prstGeom>
        </p:spPr>
      </p:pic>
      <p:sp>
        <p:nvSpPr>
          <p:cNvPr id="3" name="矩形圖說文字 2"/>
          <p:cNvSpPr/>
          <p:nvPr/>
        </p:nvSpPr>
        <p:spPr>
          <a:xfrm>
            <a:off x="0" y="0"/>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en-US" altLang="zh-TW" dirty="0"/>
              <a:t/>
            </a:r>
            <a:br>
              <a:rPr lang="en-US" altLang="zh-TW" dirty="0"/>
            </a:br>
            <a:r>
              <a:rPr lang="en-US" altLang="zh-TW" dirty="0"/>
              <a:t>https://en.wikipedia.org/wiki/Scytale</a:t>
            </a:r>
            <a:endParaRPr lang="zh-TW" altLang="en-US"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40</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81222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9794" y="1802721"/>
            <a:ext cx="4635681" cy="779669"/>
          </a:xfrm>
        </p:spPr>
        <p:txBody>
          <a:bodyPr>
            <a:normAutofit fontScale="77500" lnSpcReduction="20000"/>
          </a:bodyPr>
          <a:lstStyle/>
          <a:p>
            <a:pPr marL="0" indent="0">
              <a:buNone/>
            </a:pPr>
            <a:r>
              <a:rPr lang="zh-TW" altLang="en-US" dirty="0"/>
              <a:t>假設那棒可寫下四個字母使之圍繞</a:t>
            </a:r>
            <a:endParaRPr lang="en-US" altLang="zh-TW" dirty="0"/>
          </a:p>
          <a:p>
            <a:pPr marL="0" indent="0">
              <a:buNone/>
            </a:pPr>
            <a:r>
              <a:rPr lang="zh-TW" altLang="en-US" dirty="0"/>
              <a:t>成圓圈且</a:t>
            </a:r>
            <a:r>
              <a:rPr lang="en-US" altLang="zh-TW" dirty="0"/>
              <a:t>5</a:t>
            </a:r>
            <a:r>
              <a:rPr lang="zh-TW" altLang="en-US" dirty="0"/>
              <a:t>個字母可連成一線。</a:t>
            </a:r>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131" y="1248366"/>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15721" y="300490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56510" y="3642808"/>
            <a:ext cx="1714202"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710237" y="5386725"/>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3348" y="3334532"/>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927128" y="50278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圖說文字 9"/>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zh-TW" altLang="en-US" sz="3200" dirty="0"/>
              <a:t>加密方法</a:t>
            </a:r>
            <a:r>
              <a:rPr lang="en-US" altLang="zh-TW" sz="3200" dirty="0"/>
              <a:t/>
            </a:r>
            <a:br>
              <a:rPr lang="en-US" altLang="zh-TW" sz="3200" dirty="0"/>
            </a:br>
            <a:r>
              <a:rPr lang="en-US" altLang="zh-TW" dirty="0"/>
              <a:t>https://en.wikipedia.org/wiki/Scytale</a:t>
            </a: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41</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91201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793942" y="1007060"/>
            <a:ext cx="4350058" cy="499368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 name="內容版面配置區 2"/>
          <p:cNvSpPr>
            <a:spLocks noGrp="1"/>
          </p:cNvSpPr>
          <p:nvPr>
            <p:ph idx="1"/>
          </p:nvPr>
        </p:nvSpPr>
        <p:spPr>
          <a:xfrm>
            <a:off x="27759" y="1615019"/>
            <a:ext cx="4635681" cy="779669"/>
          </a:xfrm>
        </p:spPr>
        <p:txBody>
          <a:bodyPr>
            <a:normAutofit fontScale="77500" lnSpcReduction="20000"/>
          </a:bodyPr>
          <a:lstStyle/>
          <a:p>
            <a:pPr marL="0" indent="0">
              <a:buNone/>
            </a:pPr>
            <a:r>
              <a:rPr lang="zh-TW" altLang="en-US" dirty="0"/>
              <a:t>假設那棒可寫下四個字母使之圍繞</a:t>
            </a:r>
            <a:endParaRPr lang="en-US" altLang="zh-TW" dirty="0"/>
          </a:p>
          <a:p>
            <a:pPr marL="0" indent="0">
              <a:buNone/>
            </a:pPr>
            <a:r>
              <a:rPr lang="zh-TW" altLang="en-US" dirty="0"/>
              <a:t>成圓圈且</a:t>
            </a:r>
            <a:r>
              <a:rPr lang="en-US" altLang="zh-TW" dirty="0"/>
              <a:t>5</a:t>
            </a:r>
            <a:r>
              <a:rPr lang="zh-TW" altLang="en-US" dirty="0"/>
              <a:t>個字母可連成一線。</a:t>
            </a:r>
          </a:p>
        </p:txBody>
      </p:sp>
      <p:sp>
        <p:nvSpPr>
          <p:cNvPr id="5" name="矩形 4"/>
          <p:cNvSpPr/>
          <p:nvPr/>
        </p:nvSpPr>
        <p:spPr>
          <a:xfrm>
            <a:off x="27759" y="2682028"/>
            <a:ext cx="4698787" cy="415498"/>
          </a:xfrm>
          <a:prstGeom prst="rect">
            <a:avLst/>
          </a:prstGeom>
        </p:spPr>
        <p:txBody>
          <a:bodyPr wrap="none">
            <a:spAutoFit/>
          </a:bodyPr>
          <a:lstStyle/>
          <a:p>
            <a:r>
              <a:rPr lang="zh-TW" altLang="en-US" sz="2100" dirty="0"/>
              <a:t>範例文字：</a:t>
            </a:r>
            <a:r>
              <a:rPr lang="en-US" altLang="zh-TW" sz="2100" dirty="0"/>
              <a:t>"Help me I am under attack".</a:t>
            </a:r>
            <a:endParaRPr lang="zh-TW" altLang="en-US" sz="2100" dirty="0"/>
          </a:p>
        </p:txBody>
      </p:sp>
      <p:sp>
        <p:nvSpPr>
          <p:cNvPr id="6" name="矩形 5"/>
          <p:cNvSpPr/>
          <p:nvPr/>
        </p:nvSpPr>
        <p:spPr>
          <a:xfrm>
            <a:off x="1434394" y="3761968"/>
            <a:ext cx="2057398" cy="1384995"/>
          </a:xfrm>
          <a:prstGeom prst="rect">
            <a:avLst/>
          </a:prstGeom>
        </p:spPr>
        <p:txBody>
          <a:bodyPr wrap="square">
            <a:spAutoFit/>
          </a:bodyPr>
          <a:lstStyle/>
          <a:p>
            <a:r>
              <a:rPr lang="pt-BR" altLang="zh-TW" sz="2100" dirty="0"/>
              <a:t>H E L P M</a:t>
            </a:r>
          </a:p>
          <a:p>
            <a:r>
              <a:rPr lang="pt-BR" altLang="zh-TW" sz="2100" dirty="0"/>
              <a:t>E I A M U</a:t>
            </a:r>
          </a:p>
          <a:p>
            <a:r>
              <a:rPr lang="pt-BR" altLang="zh-TW" sz="2100" dirty="0"/>
              <a:t>N D E R A</a:t>
            </a:r>
          </a:p>
          <a:p>
            <a:r>
              <a:rPr lang="pt-BR" altLang="zh-TW" sz="2100" dirty="0"/>
              <a:t>T T A C K</a:t>
            </a:r>
          </a:p>
        </p:txBody>
      </p:sp>
      <p:sp>
        <p:nvSpPr>
          <p:cNvPr id="7" name="矩形 6"/>
          <p:cNvSpPr/>
          <p:nvPr/>
        </p:nvSpPr>
        <p:spPr>
          <a:xfrm>
            <a:off x="267645" y="5579444"/>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8" name="向下箭號 7"/>
          <p:cNvSpPr/>
          <p:nvPr/>
        </p:nvSpPr>
        <p:spPr>
          <a:xfrm>
            <a:off x="1849881" y="3306403"/>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向下箭號 8"/>
          <p:cNvSpPr/>
          <p:nvPr/>
        </p:nvSpPr>
        <p:spPr>
          <a:xfrm>
            <a:off x="1849881"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 9"/>
          <p:cNvSpPr/>
          <p:nvPr/>
        </p:nvSpPr>
        <p:spPr>
          <a:xfrm>
            <a:off x="6405119" y="4001160"/>
            <a:ext cx="1589349" cy="1131079"/>
          </a:xfrm>
          <a:prstGeom prst="rect">
            <a:avLst/>
          </a:prstGeom>
        </p:spPr>
        <p:txBody>
          <a:bodyPr wrap="square">
            <a:spAutoFit/>
          </a:bodyPr>
          <a:lstStyle/>
          <a:p>
            <a:r>
              <a:rPr lang="zh-TW" altLang="en-US" sz="1350" b="1" dirty="0">
                <a:effectLst>
                  <a:outerShdw blurRad="38100" dist="38100" dir="2700000" algn="tl">
                    <a:srgbClr val="000000">
                      <a:alpha val="43137"/>
                    </a:srgbClr>
                  </a:outerShdw>
                </a:effectLst>
              </a:rPr>
              <a:t>Ｈ　Ｅ　Ｎ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Ｅ　Ｉ　Ｄ　Ｔ</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Ｌ　Ａ　Ｅ　Ａ</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Ｐ　Ｍ　Ｒ　Ｃ</a:t>
            </a:r>
            <a:endParaRPr lang="en-US" altLang="zh-TW" sz="1350" b="1" dirty="0">
              <a:effectLst>
                <a:outerShdw blurRad="38100" dist="38100" dir="2700000" algn="tl">
                  <a:srgbClr val="000000">
                    <a:alpha val="43137"/>
                  </a:srgbClr>
                </a:outerShdw>
              </a:effectLst>
            </a:endParaRPr>
          </a:p>
          <a:p>
            <a:r>
              <a:rPr lang="zh-TW" altLang="en-US" sz="1350" b="1" dirty="0">
                <a:effectLst>
                  <a:outerShdw blurRad="38100" dist="38100" dir="2700000" algn="tl">
                    <a:srgbClr val="000000">
                      <a:alpha val="43137"/>
                    </a:srgbClr>
                  </a:outerShdw>
                </a:effectLst>
              </a:rPr>
              <a:t>Ｍ　Ｕ　Ａ　Ｋ</a:t>
            </a:r>
          </a:p>
        </p:txBody>
      </p:sp>
      <p:sp>
        <p:nvSpPr>
          <p:cNvPr id="12" name="矩形 11"/>
          <p:cNvSpPr/>
          <p:nvPr/>
        </p:nvSpPr>
        <p:spPr>
          <a:xfrm>
            <a:off x="4744542" y="3011000"/>
            <a:ext cx="3861763" cy="461665"/>
          </a:xfrm>
          <a:prstGeom prst="rect">
            <a:avLst/>
          </a:prstGeom>
        </p:spPr>
        <p:txBody>
          <a:bodyPr wrap="none">
            <a:spAutoFit/>
          </a:bodyPr>
          <a:lstStyle/>
          <a:p>
            <a:r>
              <a:rPr lang="pt-BR" altLang="zh-TW" sz="2400" dirty="0"/>
              <a:t>"HENTEIDTLAEAPMRCMUAK"</a:t>
            </a:r>
            <a:endParaRPr lang="zh-TW" altLang="en-US" sz="2400" dirty="0"/>
          </a:p>
        </p:txBody>
      </p:sp>
      <p:sp>
        <p:nvSpPr>
          <p:cNvPr id="13" name="向下箭號 12"/>
          <p:cNvSpPr/>
          <p:nvPr/>
        </p:nvSpPr>
        <p:spPr>
          <a:xfrm>
            <a:off x="6729531" y="3539536"/>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4" name="向下箭號 13"/>
          <p:cNvSpPr/>
          <p:nvPr/>
        </p:nvSpPr>
        <p:spPr>
          <a:xfrm>
            <a:off x="6772595" y="5243607"/>
            <a:ext cx="470263" cy="358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5" name="矩形 14"/>
          <p:cNvSpPr/>
          <p:nvPr/>
        </p:nvSpPr>
        <p:spPr>
          <a:xfrm>
            <a:off x="5334000" y="5585251"/>
            <a:ext cx="3159519" cy="415498"/>
          </a:xfrm>
          <a:prstGeom prst="rect">
            <a:avLst/>
          </a:prstGeom>
        </p:spPr>
        <p:txBody>
          <a:bodyPr wrap="none">
            <a:spAutoFit/>
          </a:bodyPr>
          <a:lstStyle/>
          <a:p>
            <a:r>
              <a:rPr lang="en-US" altLang="zh-TW" sz="2100" dirty="0"/>
              <a:t>HELPMEIAMUNDERATTACK</a:t>
            </a:r>
            <a:endParaRPr lang="zh-TW" altLang="en-US" sz="2100" dirty="0"/>
          </a:p>
        </p:txBody>
      </p:sp>
      <p:sp>
        <p:nvSpPr>
          <p:cNvPr id="16" name="矩形 15"/>
          <p:cNvSpPr/>
          <p:nvPr/>
        </p:nvSpPr>
        <p:spPr>
          <a:xfrm>
            <a:off x="5197472" y="2195956"/>
            <a:ext cx="1415772" cy="461665"/>
          </a:xfrm>
          <a:prstGeom prst="rect">
            <a:avLst/>
          </a:prstGeom>
        </p:spPr>
        <p:txBody>
          <a:bodyPr wrap="none">
            <a:spAutoFit/>
          </a:bodyPr>
          <a:lstStyle/>
          <a:p>
            <a:r>
              <a:rPr lang="zh-TW" altLang="en-US" sz="2400" dirty="0"/>
              <a:t>解密方法</a:t>
            </a:r>
          </a:p>
        </p:txBody>
      </p:sp>
      <p:sp>
        <p:nvSpPr>
          <p:cNvPr id="17" name="矩形圖說文字 16"/>
          <p:cNvSpPr/>
          <p:nvPr/>
        </p:nvSpPr>
        <p:spPr>
          <a:xfrm>
            <a:off x="0" y="11184"/>
            <a:ext cx="9144000" cy="1184523"/>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err="1"/>
              <a:t>Scytale</a:t>
            </a:r>
            <a:r>
              <a:rPr lang="en-US" altLang="zh-TW" sz="4000" dirty="0"/>
              <a:t> cipher::</a:t>
            </a:r>
            <a:r>
              <a:rPr lang="zh-TW" altLang="en-US" sz="3200" dirty="0"/>
              <a:t>解密方法</a:t>
            </a:r>
            <a:r>
              <a:rPr lang="en-US" altLang="zh-TW" sz="3200" dirty="0"/>
              <a:t/>
            </a:r>
            <a:br>
              <a:rPr lang="en-US" altLang="zh-TW" sz="3200" dirty="0"/>
            </a:br>
            <a:r>
              <a:rPr lang="en-US" altLang="zh-TW" dirty="0"/>
              <a:t>https://en.wikipedia.org/wiki/Scytale</a:t>
            </a:r>
            <a:endParaRPr lang="zh-TW" altLang="en-US" dirty="0"/>
          </a:p>
        </p:txBody>
      </p:sp>
      <p:pic>
        <p:nvPicPr>
          <p:cNvPr id="4" name="Picture 2" descr="https://upload.wikimedia.org/wikipedia/commons/thumb/5/51/Skytale.png/199px-Skyt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98631">
            <a:off x="6444294" y="1329529"/>
            <a:ext cx="2731022" cy="156450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42</a:t>
            </a:fld>
            <a:endParaRPr lang="zh-TW" altLang="en-US"/>
          </a:p>
        </p:txBody>
      </p:sp>
      <p:pic>
        <p:nvPicPr>
          <p:cNvPr id="18" name="圖片 1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39157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5770" t="19487" r="38942" b="47091"/>
          <a:stretch/>
        </p:blipFill>
        <p:spPr>
          <a:xfrm>
            <a:off x="639384" y="3057768"/>
            <a:ext cx="7875966" cy="2578996"/>
          </a:xfrm>
          <a:prstGeom prst="rect">
            <a:avLst/>
          </a:prstGeom>
        </p:spPr>
      </p:pic>
      <p:sp>
        <p:nvSpPr>
          <p:cNvPr id="5" name="矩形 4"/>
          <p:cNvSpPr/>
          <p:nvPr/>
        </p:nvSpPr>
        <p:spPr>
          <a:xfrm>
            <a:off x="639384" y="5336682"/>
            <a:ext cx="6711133" cy="600164"/>
          </a:xfrm>
          <a:prstGeom prst="rect">
            <a:avLst/>
          </a:prstGeom>
        </p:spPr>
        <p:txBody>
          <a:bodyPr wrap="none">
            <a:spAutoFit/>
          </a:bodyPr>
          <a:lstStyle/>
          <a:p>
            <a:r>
              <a:rPr lang="zh-TW" altLang="en-US" sz="3300" b="1" dirty="0">
                <a:effectLst>
                  <a:outerShdw blurRad="38100" dist="38100" dir="2700000" algn="tl">
                    <a:srgbClr val="000000">
                      <a:alpha val="43137"/>
                    </a:srgbClr>
                  </a:outerShdw>
                </a:effectLst>
              </a:rPr>
              <a:t>答案格式</a:t>
            </a:r>
            <a:r>
              <a:rPr lang="en-US" altLang="zh-TW" sz="3300" b="1" dirty="0">
                <a:effectLst>
                  <a:outerShdw blurRad="38100" dist="38100" dir="2700000" algn="tl">
                    <a:srgbClr val="000000">
                      <a:alpha val="43137"/>
                    </a:srgbClr>
                  </a:outerShdw>
                </a:effectLst>
              </a:rPr>
              <a:t>:EKO{XXXXXXXXXXXXXXXX}</a:t>
            </a:r>
            <a:endParaRPr lang="zh-TW" altLang="en-US" sz="3300" b="1" dirty="0">
              <a:effectLst>
                <a:outerShdw blurRad="38100" dist="38100" dir="2700000" algn="tl">
                  <a:srgbClr val="000000">
                    <a:alpha val="43137"/>
                  </a:srgbClr>
                </a:outerShdw>
              </a:effectLst>
            </a:endParaRPr>
          </a:p>
        </p:txBody>
      </p:sp>
      <p:sp>
        <p:nvSpPr>
          <p:cNvPr id="7" name="矩形圖說文字 6"/>
          <p:cNvSpPr/>
          <p:nvPr/>
        </p:nvSpPr>
        <p:spPr>
          <a:xfrm>
            <a:off x="0" y="0"/>
            <a:ext cx="9144000" cy="2823099"/>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EKOPARTY CTF 2015: SCYTCRYPTO</a:t>
            </a:r>
          </a:p>
          <a:p>
            <a:pPr algn="ctr"/>
            <a:endParaRPr lang="en-US" altLang="zh-TW" dirty="0"/>
          </a:p>
          <a:p>
            <a:pPr algn="ctr"/>
            <a:r>
              <a:rPr lang="en-US" altLang="zh-TW" dirty="0"/>
              <a:t>https://github.com/ctfs/write-ups-2015/tree/master/ekoparty-ctf-2015/crypto/cry50</a:t>
            </a:r>
            <a:endParaRPr lang="zh-TW" altLang="en-US" dirty="0"/>
          </a:p>
          <a:p>
            <a:pPr algn="ct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43</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22250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123655" y="2647450"/>
            <a:ext cx="3185705" cy="694713"/>
          </a:xfrm>
        </p:spPr>
        <p:txBody>
          <a:bodyPr>
            <a:normAutofit fontScale="92500" lnSpcReduction="10000"/>
          </a:bodyPr>
          <a:lstStyle/>
          <a:p>
            <a:pPr marL="0" indent="0">
              <a:buNone/>
            </a:pPr>
            <a:r>
              <a:rPr lang="en-US" altLang="zh-TW" sz="4950" b="1" dirty="0" err="1">
                <a:solidFill>
                  <a:srgbClr val="C00000"/>
                </a:solidFill>
                <a:effectLst>
                  <a:outerShdw blurRad="38100" dist="38100" dir="2700000" algn="tl">
                    <a:srgbClr val="000000">
                      <a:alpha val="43137"/>
                    </a:srgbClr>
                  </a:outerShdw>
                </a:effectLst>
              </a:rPr>
              <a:t>SCYT</a:t>
            </a:r>
            <a:r>
              <a:rPr lang="en-US" altLang="zh-TW" sz="4950" dirty="0" err="1"/>
              <a:t>Crypto</a:t>
            </a:r>
            <a:endParaRPr lang="zh-TW" altLang="en-US" sz="4950" dirty="0"/>
          </a:p>
        </p:txBody>
      </p:sp>
      <p:sp>
        <p:nvSpPr>
          <p:cNvPr id="4" name="矩形 3"/>
          <p:cNvSpPr/>
          <p:nvPr/>
        </p:nvSpPr>
        <p:spPr>
          <a:xfrm>
            <a:off x="3161212" y="4982140"/>
            <a:ext cx="2222275" cy="300082"/>
          </a:xfrm>
          <a:prstGeom prst="rect">
            <a:avLst/>
          </a:prstGeom>
        </p:spPr>
        <p:txBody>
          <a:bodyPr wrap="none">
            <a:spAutoFit/>
          </a:bodyPr>
          <a:lstStyle/>
          <a:p>
            <a:r>
              <a:rPr lang="en-US" altLang="zh-TW" sz="1350" dirty="0"/>
              <a:t>www.dcode.fr/scytale-cipher</a:t>
            </a:r>
            <a:endParaRPr lang="zh-TW" altLang="en-US" sz="1350" dirty="0"/>
          </a:p>
        </p:txBody>
      </p:sp>
      <p:sp>
        <p:nvSpPr>
          <p:cNvPr id="5" name="標題 1"/>
          <p:cNvSpPr txBox="1">
            <a:spLocks/>
          </p:cNvSpPr>
          <p:nvPr/>
        </p:nvSpPr>
        <p:spPr>
          <a:xfrm>
            <a:off x="560070" y="2647450"/>
            <a:ext cx="2281102" cy="59138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題目告訴你</a:t>
            </a:r>
          </a:p>
        </p:txBody>
      </p:sp>
      <p:pic>
        <p:nvPicPr>
          <p:cNvPr id="6" name="圖片 5"/>
          <p:cNvPicPr>
            <a:picLocks noChangeAspect="1"/>
          </p:cNvPicPr>
          <p:nvPr/>
        </p:nvPicPr>
        <p:blipFill rotWithShape="1">
          <a:blip r:embed="rId2"/>
          <a:srcRect b="63613"/>
          <a:stretch/>
        </p:blipFill>
        <p:spPr>
          <a:xfrm>
            <a:off x="330568" y="1155444"/>
            <a:ext cx="7878239" cy="938351"/>
          </a:xfrm>
          <a:prstGeom prst="rect">
            <a:avLst/>
          </a:prstGeom>
        </p:spPr>
      </p:pic>
      <p:sp>
        <p:nvSpPr>
          <p:cNvPr id="7" name="向右箭號 6"/>
          <p:cNvSpPr/>
          <p:nvPr/>
        </p:nvSpPr>
        <p:spPr>
          <a:xfrm>
            <a:off x="2841172" y="2783123"/>
            <a:ext cx="320040" cy="32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向右箭號 7"/>
          <p:cNvSpPr/>
          <p:nvPr/>
        </p:nvSpPr>
        <p:spPr>
          <a:xfrm rot="5217939">
            <a:off x="3639561" y="3354532"/>
            <a:ext cx="716900" cy="679911"/>
          </a:xfrm>
          <a:prstGeom prst="rightArrow">
            <a:avLst>
              <a:gd name="adj1" fmla="val 50000"/>
              <a:gd name="adj2" fmla="val 4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980682" y="4094177"/>
            <a:ext cx="2578013" cy="600164"/>
          </a:xfrm>
          <a:prstGeom prst="rect">
            <a:avLst/>
          </a:prstGeom>
        </p:spPr>
        <p:txBody>
          <a:bodyPr wrap="none">
            <a:spAutoFit/>
          </a:bodyPr>
          <a:lstStyle/>
          <a:p>
            <a:r>
              <a:rPr lang="en-US" altLang="zh-TW" sz="3300" dirty="0" err="1"/>
              <a:t>scytale</a:t>
            </a:r>
            <a:r>
              <a:rPr lang="en-US" altLang="zh-TW" sz="3300" dirty="0"/>
              <a:t>-cipher</a:t>
            </a:r>
            <a:endParaRPr lang="zh-TW" altLang="en-US" sz="3300" dirty="0"/>
          </a:p>
        </p:txBody>
      </p:sp>
      <p:sp>
        <p:nvSpPr>
          <p:cNvPr id="10" name="標題 1"/>
          <p:cNvSpPr txBox="1">
            <a:spLocks/>
          </p:cNvSpPr>
          <p:nvPr/>
        </p:nvSpPr>
        <p:spPr>
          <a:xfrm>
            <a:off x="560070" y="3483115"/>
            <a:ext cx="3079486" cy="591388"/>
          </a:xfrm>
          <a:prstGeom prst="rect">
            <a:avLst/>
          </a:prstGeom>
        </p:spPr>
        <p:txBody>
          <a:bodyPr vert="horz" lIns="68580" tIns="34290" rIns="68580" bIns="3429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dirty="0"/>
              <a:t>題目又是密碼問題</a:t>
            </a:r>
          </a:p>
        </p:txBody>
      </p:sp>
      <p:sp>
        <p:nvSpPr>
          <p:cNvPr id="11" name="矩形圖說文字 10"/>
          <p:cNvSpPr/>
          <p:nvPr/>
        </p:nvSpPr>
        <p:spPr>
          <a:xfrm>
            <a:off x="0" y="0"/>
            <a:ext cx="9144000" cy="953526"/>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t>神猜法</a:t>
            </a:r>
          </a:p>
          <a:p>
            <a:pPr algn="ct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44</a:t>
            </a:fld>
            <a:endParaRPr lang="zh-TW" altLang="en-US"/>
          </a:p>
        </p:txBody>
      </p:sp>
      <p:pic>
        <p:nvPicPr>
          <p:cNvPr id="12" name="圖片 11">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45121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t="6877" r="37317" b="6665"/>
          <a:stretch/>
        </p:blipFill>
        <p:spPr>
          <a:xfrm>
            <a:off x="999614" y="1332975"/>
            <a:ext cx="6069174" cy="4534357"/>
          </a:xfrm>
          <a:prstGeom prst="rect">
            <a:avLst/>
          </a:prstGeom>
        </p:spPr>
      </p:pic>
      <p:sp>
        <p:nvSpPr>
          <p:cNvPr id="5" name="向右箭號 4"/>
          <p:cNvSpPr/>
          <p:nvPr/>
        </p:nvSpPr>
        <p:spPr>
          <a:xfrm>
            <a:off x="1471353" y="3403914"/>
            <a:ext cx="666206"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善用</a:t>
            </a:r>
            <a:r>
              <a:rPr lang="en-US" altLang="zh-TW" sz="2400" dirty="0"/>
              <a:t>Google</a:t>
            </a:r>
            <a:br>
              <a:rPr lang="en-US" altLang="zh-TW" sz="2400" dirty="0"/>
            </a:br>
            <a:r>
              <a:rPr lang="zh-TW" altLang="en-US" sz="2400" dirty="0"/>
              <a:t>看看</a:t>
            </a:r>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45</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30931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4794" t="5477" r="4686" b="15870"/>
          <a:stretch/>
        </p:blipFill>
        <p:spPr>
          <a:xfrm>
            <a:off x="1123951" y="942952"/>
            <a:ext cx="7025885" cy="4643484"/>
          </a:xfrm>
          <a:prstGeom prst="rect">
            <a:avLst/>
          </a:prstGeom>
        </p:spPr>
      </p:pic>
      <p:sp>
        <p:nvSpPr>
          <p:cNvPr id="3" name="矩形圖說文字 2"/>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t>解法一</a:t>
            </a:r>
            <a:r>
              <a:rPr lang="en-US" altLang="zh-TW" sz="2400" dirty="0"/>
              <a:t>:</a:t>
            </a:r>
            <a:r>
              <a:rPr lang="zh-TW" altLang="en-US" sz="2400" dirty="0"/>
              <a:t>使用線上工具</a:t>
            </a:r>
            <a:endParaRPr lang="en-US" altLang="zh-TW" sz="2400" dirty="0"/>
          </a:p>
          <a:p>
            <a:r>
              <a:rPr lang="en-US" altLang="zh-TW" dirty="0"/>
              <a:t>http://www.dcode.fr/scytale-cipher</a:t>
            </a:r>
            <a:endParaRPr lang="zh-TW" altLang="en-US" dirty="0"/>
          </a:p>
        </p:txBody>
      </p:sp>
      <p:sp>
        <p:nvSpPr>
          <p:cNvPr id="5" name="橢圓 4"/>
          <p:cNvSpPr/>
          <p:nvPr/>
        </p:nvSpPr>
        <p:spPr>
          <a:xfrm>
            <a:off x="4729777" y="4529904"/>
            <a:ext cx="771525" cy="657225"/>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139303" y="3309960"/>
            <a:ext cx="1200615" cy="376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6"/>
          <p:cNvSpPr/>
          <p:nvPr/>
        </p:nvSpPr>
        <p:spPr>
          <a:xfrm>
            <a:off x="15353" y="3238855"/>
            <a:ext cx="1123951" cy="559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effectLst>
                  <a:outerShdw blurRad="38100" dist="38100" dir="2700000" algn="tl">
                    <a:srgbClr val="000000">
                      <a:alpha val="43137"/>
                    </a:srgbClr>
                  </a:outerShdw>
                </a:effectLst>
              </a:rPr>
              <a:t>(3)</a:t>
            </a:r>
            <a:r>
              <a:rPr lang="zh-TW" altLang="en-US" sz="1200" b="1" dirty="0">
                <a:effectLst>
                  <a:outerShdw blurRad="38100" dist="38100" dir="2700000" algn="tl">
                    <a:srgbClr val="000000">
                      <a:alpha val="43137"/>
                    </a:srgbClr>
                  </a:outerShdw>
                </a:effectLst>
              </a:rPr>
              <a:t>解答在此</a:t>
            </a:r>
          </a:p>
        </p:txBody>
      </p:sp>
      <p:sp>
        <p:nvSpPr>
          <p:cNvPr id="8" name="向右箭號 7"/>
          <p:cNvSpPr/>
          <p:nvPr/>
        </p:nvSpPr>
        <p:spPr>
          <a:xfrm>
            <a:off x="2278607" y="3754360"/>
            <a:ext cx="1123951" cy="559594"/>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輸入</a:t>
            </a:r>
          </a:p>
        </p:txBody>
      </p:sp>
      <p:sp>
        <p:nvSpPr>
          <p:cNvPr id="9" name="矩形 8"/>
          <p:cNvSpPr/>
          <p:nvPr/>
        </p:nvSpPr>
        <p:spPr>
          <a:xfrm>
            <a:off x="3452812" y="3754360"/>
            <a:ext cx="1504950" cy="37623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3290273" y="4670398"/>
            <a:ext cx="1123951" cy="559594"/>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effectLst>
                  <a:outerShdw blurRad="38100" dist="38100" dir="2700000" algn="tl">
                    <a:srgbClr val="000000">
                      <a:alpha val="43137"/>
                    </a:srgbClr>
                  </a:outerShdw>
                </a:effectLst>
              </a:rPr>
              <a:t>(2)</a:t>
            </a:r>
            <a:r>
              <a:rPr lang="zh-TW" altLang="en-US" sz="1400" b="1" dirty="0">
                <a:effectLst>
                  <a:outerShdw blurRad="38100" dist="38100" dir="2700000" algn="tl">
                    <a:srgbClr val="000000">
                      <a:alpha val="43137"/>
                    </a:srgbClr>
                  </a:outerShdw>
                </a:effectLst>
              </a:rPr>
              <a:t>選擇</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46</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842053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7071" t="29893" r="53902" b="34083"/>
          <a:stretch/>
        </p:blipFill>
        <p:spPr>
          <a:xfrm>
            <a:off x="477197" y="1714959"/>
            <a:ext cx="6856160" cy="3428081"/>
          </a:xfrm>
          <a:prstGeom prst="rect">
            <a:avLst/>
          </a:prstGeom>
        </p:spPr>
      </p:pic>
      <p:sp>
        <p:nvSpPr>
          <p:cNvPr id="5" name="矩形 4"/>
          <p:cNvSpPr/>
          <p:nvPr/>
        </p:nvSpPr>
        <p:spPr>
          <a:xfrm>
            <a:off x="2504128" y="1232332"/>
            <a:ext cx="4425763" cy="553998"/>
          </a:xfrm>
          <a:prstGeom prst="rect">
            <a:avLst/>
          </a:prstGeom>
        </p:spPr>
        <p:txBody>
          <a:bodyPr wrap="none">
            <a:spAutoFit/>
          </a:bodyPr>
          <a:lstStyle/>
          <a:p>
            <a:r>
              <a:rPr lang="en-US" altLang="zh-TW" sz="3000" b="1" dirty="0">
                <a:solidFill>
                  <a:srgbClr val="C00000"/>
                </a:solidFill>
                <a:effectLst>
                  <a:outerShdw blurRad="38100" dist="38100" dir="2700000" algn="tl">
                    <a:srgbClr val="000000">
                      <a:alpha val="43137"/>
                    </a:srgbClr>
                  </a:outerShdw>
                </a:effectLst>
              </a:rPr>
              <a:t>E</a:t>
            </a:r>
            <a:r>
              <a:rPr lang="en-US" altLang="zh-TW" sz="3000" dirty="0"/>
              <a:t>RT</a:t>
            </a:r>
            <a:r>
              <a:rPr lang="en-US" altLang="zh-TW" sz="3000" b="1" dirty="0">
                <a:solidFill>
                  <a:srgbClr val="C00000"/>
                </a:solidFill>
                <a:effectLst>
                  <a:outerShdw blurRad="38100" dist="38100" dir="2700000" algn="tl">
                    <a:srgbClr val="000000">
                      <a:alpha val="43137"/>
                    </a:srgbClr>
                  </a:outerShdw>
                </a:effectLst>
              </a:rPr>
              <a:t>K</a:t>
            </a:r>
            <a:r>
              <a:rPr lang="en-US" altLang="zh-TW" sz="3000" dirty="0"/>
              <a:t>SO</a:t>
            </a:r>
            <a:r>
              <a:rPr lang="en-US" altLang="zh-TW" sz="3000" b="1" dirty="0">
                <a:solidFill>
                  <a:srgbClr val="C00000"/>
                </a:solidFill>
                <a:effectLst>
                  <a:outerShdw blurRad="38100" dist="38100" dir="2700000" algn="tl">
                    <a:srgbClr val="000000">
                      <a:alpha val="43137"/>
                    </a:srgbClr>
                  </a:outerShdw>
                </a:effectLst>
              </a:rPr>
              <a:t>O</a:t>
            </a:r>
            <a:r>
              <a:rPr lang="en-US" altLang="zh-TW" sz="3000" dirty="0"/>
              <a:t>TC</a:t>
            </a:r>
            <a:r>
              <a:rPr lang="en-US" altLang="zh-TW" sz="3000" dirty="0">
                <a:solidFill>
                  <a:srgbClr val="FF0000"/>
                </a:solidFill>
              </a:rPr>
              <a:t>M</a:t>
            </a:r>
            <a:r>
              <a:rPr lang="en-US" altLang="zh-TW" sz="3000" dirty="0"/>
              <a:t>CH</a:t>
            </a:r>
            <a:r>
              <a:rPr lang="en-US" altLang="zh-TW" sz="3000" dirty="0">
                <a:solidFill>
                  <a:srgbClr val="FF0000"/>
                </a:solidFill>
              </a:rPr>
              <a:t>Y</a:t>
            </a:r>
            <a:r>
              <a:rPr lang="en-US" altLang="zh-TW" sz="3000" dirty="0"/>
              <a:t>RA</a:t>
            </a:r>
            <a:r>
              <a:rPr lang="en-US" altLang="zh-TW" sz="3000" dirty="0">
                <a:solidFill>
                  <a:srgbClr val="FF0000"/>
                </a:solidFill>
              </a:rPr>
              <a:t>F</a:t>
            </a:r>
            <a:r>
              <a:rPr lang="en-US" altLang="zh-TW" sz="3000" dirty="0"/>
              <a:t>YLIPL</a:t>
            </a:r>
            <a:endParaRPr lang="zh-TW" altLang="en-US" sz="3000" dirty="0"/>
          </a:p>
        </p:txBody>
      </p:sp>
      <p:sp>
        <p:nvSpPr>
          <p:cNvPr id="3" name="矩形 2"/>
          <p:cNvSpPr/>
          <p:nvPr/>
        </p:nvSpPr>
        <p:spPr>
          <a:xfrm>
            <a:off x="118753" y="944061"/>
            <a:ext cx="2182649" cy="300082"/>
          </a:xfrm>
          <a:prstGeom prst="rect">
            <a:avLst/>
          </a:prstGeom>
        </p:spPr>
        <p:txBody>
          <a:bodyPr wrap="none">
            <a:spAutoFit/>
          </a:bodyPr>
          <a:lstStyle/>
          <a:p>
            <a:r>
              <a:rPr lang="en-US" altLang="zh-TW" sz="1350" dirty="0"/>
              <a:t>EKO{MYFIRSTCRYPTOCHALL}</a:t>
            </a:r>
            <a:endParaRPr lang="zh-TW" altLang="en-US" sz="1350" dirty="0"/>
          </a:p>
        </p:txBody>
      </p:sp>
      <p:sp>
        <p:nvSpPr>
          <p:cNvPr id="6" name="矩形圖說文字 5"/>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解法二</a:t>
            </a:r>
            <a:r>
              <a:rPr lang="en-US" altLang="zh-TW" sz="3200" b="1" dirty="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使用</a:t>
            </a:r>
            <a:r>
              <a:rPr lang="en-US" altLang="zh-TW" sz="3200" b="1" dirty="0" err="1">
                <a:effectLst>
                  <a:outerShdw blurRad="38100" dist="38100" dir="2700000" algn="tl">
                    <a:srgbClr val="000000">
                      <a:alpha val="43137"/>
                    </a:srgbClr>
                  </a:outerShdw>
                </a:effectLst>
              </a:rPr>
              <a:t>linux</a:t>
            </a:r>
            <a:r>
              <a:rPr lang="en-US" altLang="zh-TW" sz="3200" b="1" dirty="0">
                <a:effectLst>
                  <a:outerShdw blurRad="38100" dist="38100" dir="2700000" algn="tl">
                    <a:srgbClr val="000000">
                      <a:alpha val="43137"/>
                    </a:srgbClr>
                  </a:outerShdw>
                </a:effectLst>
              </a:rPr>
              <a:t> command </a:t>
            </a:r>
          </a:p>
        </p:txBody>
      </p:sp>
      <p:sp>
        <p:nvSpPr>
          <p:cNvPr id="7" name="矩形 6"/>
          <p:cNvSpPr/>
          <p:nvPr/>
        </p:nvSpPr>
        <p:spPr>
          <a:xfrm>
            <a:off x="2504128" y="2567405"/>
            <a:ext cx="6162675" cy="3108543"/>
          </a:xfrm>
          <a:prstGeom prst="rect">
            <a:avLst/>
          </a:prstGeom>
          <a:solidFill>
            <a:schemeClr val="accent4">
              <a:lumMod val="20000"/>
              <a:lumOff val="80000"/>
            </a:schemeClr>
          </a:solidFill>
        </p:spPr>
        <p:txBody>
          <a:bodyPr wrap="square">
            <a:spAutoFit/>
          </a:bodyPr>
          <a:lstStyle/>
          <a:p>
            <a:r>
              <a:rPr lang="en-US" altLang="zh-TW" sz="1600" dirty="0"/>
              <a:t>Usage: fold [OPTION]... [FILE]...</a:t>
            </a:r>
          </a:p>
          <a:p>
            <a:r>
              <a:rPr lang="en-US" altLang="zh-TW" sz="1600" dirty="0"/>
              <a:t>Wrap input lines in each FILE, writing to standard output.</a:t>
            </a:r>
          </a:p>
          <a:p>
            <a:endParaRPr lang="en-US" altLang="zh-TW" sz="1600" dirty="0"/>
          </a:p>
          <a:p>
            <a:r>
              <a:rPr lang="en-US" altLang="zh-TW" sz="1600" dirty="0"/>
              <a:t>With no FILE, or when FILE is -, read standard input.</a:t>
            </a:r>
          </a:p>
          <a:p>
            <a:endParaRPr lang="en-US" altLang="zh-TW" sz="1600" dirty="0"/>
          </a:p>
          <a:p>
            <a:r>
              <a:rPr lang="en-US" altLang="zh-TW" sz="1600" dirty="0"/>
              <a:t>Mandatory arguments to long options are mandatory for short options too.</a:t>
            </a:r>
          </a:p>
          <a:p>
            <a:r>
              <a:rPr lang="en-US" altLang="zh-TW" sz="1600" dirty="0"/>
              <a:t>  -b, --bytes         count bytes rather than columns</a:t>
            </a:r>
          </a:p>
          <a:p>
            <a:r>
              <a:rPr lang="en-US" altLang="zh-TW" sz="1600" dirty="0"/>
              <a:t>  -s, --spaces        break at spaces</a:t>
            </a:r>
          </a:p>
          <a:p>
            <a:r>
              <a:rPr lang="en-US" altLang="zh-TW" sz="1600" dirty="0"/>
              <a:t>  </a:t>
            </a:r>
            <a:r>
              <a:rPr lang="en-US" altLang="zh-TW" sz="1600" b="1" dirty="0">
                <a:solidFill>
                  <a:srgbClr val="FF0000"/>
                </a:solidFill>
                <a:effectLst>
                  <a:outerShdw blurRad="38100" dist="38100" dir="2700000" algn="tl">
                    <a:srgbClr val="000000">
                      <a:alpha val="43137"/>
                    </a:srgbClr>
                  </a:outerShdw>
                </a:effectLst>
              </a:rPr>
              <a:t>-w, --width=WIDTH   use WIDTH columns instead of 80</a:t>
            </a:r>
          </a:p>
          <a:p>
            <a:r>
              <a:rPr lang="en-US" altLang="zh-TW" sz="1600" dirty="0"/>
              <a:t>  --help     display this help and exit</a:t>
            </a:r>
          </a:p>
          <a:p>
            <a:r>
              <a:rPr lang="en-US" altLang="zh-TW" sz="1600" dirty="0"/>
              <a:t>  --version  output version information and exit</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47</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14804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crypto@CTF</a:t>
            </a:r>
            <a:endParaRPr lang="zh-TW" altLang="en-US" sz="66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48</a:t>
            </a:fld>
            <a:endParaRPr lang="zh-TW" altLang="en-US"/>
          </a:p>
        </p:txBody>
      </p:sp>
    </p:spTree>
    <p:extLst>
      <p:ext uri="{BB962C8B-B14F-4D97-AF65-F5344CB8AC3E}">
        <p14:creationId xmlns:p14="http://schemas.microsoft.com/office/powerpoint/2010/main" val="31785801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圖說文字 6"/>
          <p:cNvSpPr/>
          <p:nvPr/>
        </p:nvSpPr>
        <p:spPr>
          <a:xfrm>
            <a:off x="0" y="0"/>
            <a:ext cx="9144000" cy="370522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r>
              <a:rPr lang="en-US" altLang="zh-TW" sz="4000" dirty="0" err="1"/>
              <a:t>AlexCTF</a:t>
            </a:r>
            <a:r>
              <a:rPr lang="en-US" altLang="zh-TW" sz="4000" dirty="0"/>
              <a:t> Fore1-Hit_the_core</a:t>
            </a:r>
          </a:p>
          <a:p>
            <a:pPr algn="ctr"/>
            <a:endParaRPr lang="en-US" altLang="zh-TW" dirty="0"/>
          </a:p>
          <a:p>
            <a:pPr algn="ctr"/>
            <a:r>
              <a:rPr lang="en-US" altLang="zh-TW" dirty="0"/>
              <a:t>https://github.com/R3dCr3sc3nt/AlexCTF/blob/master/Fore1-Hit_the_core/README.md</a:t>
            </a:r>
            <a:endParaRPr lang="zh-TW" altLang="en-US" dirty="0"/>
          </a:p>
        </p:txBody>
      </p:sp>
      <p:sp>
        <p:nvSpPr>
          <p:cNvPr id="6" name="矩形 5"/>
          <p:cNvSpPr/>
          <p:nvPr/>
        </p:nvSpPr>
        <p:spPr>
          <a:xfrm>
            <a:off x="2581300" y="5370017"/>
            <a:ext cx="2026709" cy="584775"/>
          </a:xfrm>
          <a:prstGeom prst="rect">
            <a:avLst/>
          </a:prstGeom>
        </p:spPr>
        <p:txBody>
          <a:bodyPr wrap="none">
            <a:spAutoFit/>
          </a:bodyPr>
          <a:lstStyle/>
          <a:p>
            <a:r>
              <a:rPr lang="en-US" altLang="zh-TW" sz="3200" b="1" dirty="0">
                <a:effectLst>
                  <a:outerShdw blurRad="38100" dist="38100" dir="2700000" algn="tl">
                    <a:srgbClr val="000000">
                      <a:alpha val="43137"/>
                    </a:srgbClr>
                  </a:outerShdw>
                </a:effectLst>
              </a:rPr>
              <a:t>fore1.core </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49</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71832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dirty="0"/>
              <a:t>無所不在的</a:t>
            </a:r>
            <a:endParaRPr lang="en-US" altLang="zh-TW" sz="6600" dirty="0"/>
          </a:p>
          <a:p>
            <a:pPr algn="ctr"/>
            <a:r>
              <a:rPr lang="zh-TW" altLang="en-US" sz="6600" dirty="0"/>
              <a:t>密碼學</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5</a:t>
            </a:fld>
            <a:endParaRPr lang="zh-TW" altLang="en-US"/>
          </a:p>
        </p:txBody>
      </p:sp>
    </p:spTree>
    <p:extLst>
      <p:ext uri="{BB962C8B-B14F-4D97-AF65-F5344CB8AC3E}">
        <p14:creationId xmlns:p14="http://schemas.microsoft.com/office/powerpoint/2010/main" val="22313820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35745"/>
            <a:ext cx="2803319" cy="573191"/>
          </a:xfrm>
          <a:solidFill>
            <a:schemeClr val="accent6">
              <a:lumMod val="20000"/>
              <a:lumOff val="80000"/>
            </a:schemeClr>
          </a:solidFill>
        </p:spPr>
        <p:txBody>
          <a:bodyPr>
            <a:normAutofit/>
          </a:bodyPr>
          <a:lstStyle/>
          <a:p>
            <a:pPr marL="0" indent="0">
              <a:buNone/>
            </a:pPr>
            <a:r>
              <a:rPr lang="en-US" altLang="zh-TW" dirty="0"/>
              <a:t>strings fore1.core </a:t>
            </a:r>
          </a:p>
          <a:p>
            <a:endParaRPr lang="en-US" altLang="zh-TW" dirty="0"/>
          </a:p>
          <a:p>
            <a:endParaRPr lang="zh-TW" altLang="en-US" dirty="0"/>
          </a:p>
        </p:txBody>
      </p:sp>
      <p:sp>
        <p:nvSpPr>
          <p:cNvPr id="4" name="矩形 3"/>
          <p:cNvSpPr/>
          <p:nvPr/>
        </p:nvSpPr>
        <p:spPr>
          <a:xfrm>
            <a:off x="771896" y="4515076"/>
            <a:ext cx="7743454" cy="1200329"/>
          </a:xfrm>
          <a:prstGeom prst="rect">
            <a:avLst/>
          </a:prstGeom>
        </p:spPr>
        <p:txBody>
          <a:bodyPr wrap="square">
            <a:spAutoFit/>
          </a:bodyPr>
          <a:lstStyle/>
          <a:p>
            <a:r>
              <a:rPr lang="en-US" altLang="zh-TW" sz="2400" dirty="0" err="1"/>
              <a:t>cvq</a:t>
            </a:r>
            <a:r>
              <a:rPr lang="en-US" altLang="zh-TW" sz="2400" b="1" dirty="0" err="1">
                <a:solidFill>
                  <a:srgbClr val="FF0000"/>
                </a:solidFill>
                <a:effectLst>
                  <a:outerShdw blurRad="38100" dist="38100" dir="2700000" algn="tl">
                    <a:srgbClr val="000000">
                      <a:alpha val="43137"/>
                    </a:srgbClr>
                  </a:outerShdw>
                </a:effectLst>
              </a:rPr>
              <a:t>A</a:t>
            </a:r>
            <a:r>
              <a:rPr lang="en-US" altLang="zh-TW" sz="2400" dirty="0" err="1"/>
              <a:t>eqac</a:t>
            </a:r>
            <a:r>
              <a:rPr lang="en-US" altLang="zh-TW" sz="2400" b="1" dirty="0" err="1">
                <a:solidFill>
                  <a:srgbClr val="FF0000"/>
                </a:solidFill>
                <a:effectLst>
                  <a:outerShdw blurRad="38100" dist="38100" dir="2700000" algn="tl">
                    <a:srgbClr val="000000">
                      <a:alpha val="43137"/>
                    </a:srgbClr>
                  </a:outerShdw>
                </a:effectLst>
              </a:rPr>
              <a:t>L</a:t>
            </a:r>
            <a:r>
              <a:rPr lang="en-US" altLang="zh-TW" sz="2400" dirty="0" err="1"/>
              <a:t>tqaz</a:t>
            </a:r>
            <a:r>
              <a:rPr lang="en-US" altLang="zh-TW" sz="2400" b="1" dirty="0" err="1">
                <a:solidFill>
                  <a:srgbClr val="FF0000"/>
                </a:solidFill>
                <a:effectLst>
                  <a:outerShdw blurRad="38100" dist="38100" dir="2700000" algn="tl">
                    <a:srgbClr val="000000">
                      <a:alpha val="43137"/>
                    </a:srgbClr>
                  </a:outerShdw>
                </a:effectLst>
              </a:rPr>
              <a:t>E</a:t>
            </a:r>
            <a:r>
              <a:rPr lang="en-US" altLang="zh-TW" sz="2400" dirty="0" err="1"/>
              <a:t>igwi</a:t>
            </a:r>
            <a:r>
              <a:rPr lang="en-US" altLang="zh-TW" sz="2400" b="1" dirty="0" err="1">
                <a:solidFill>
                  <a:srgbClr val="FF0000"/>
                </a:solidFill>
                <a:effectLst>
                  <a:outerShdw blurRad="38100" dist="38100" dir="2700000" algn="tl">
                    <a:srgbClr val="000000">
                      <a:alpha val="43137"/>
                    </a:srgbClr>
                  </a:outerShdw>
                </a:effectLst>
              </a:rPr>
              <a:t>X</a:t>
            </a:r>
            <a:r>
              <a:rPr lang="en-US" altLang="zh-TW" sz="2400" dirty="0" err="1"/>
              <a:t>obxrCrtuiTzahfFreqc</a:t>
            </a:r>
            <a:r>
              <a:rPr lang="en-US" altLang="zh-TW" sz="2400" dirty="0"/>
              <a:t>{bnjrKwgk83kgd43j85ePgb_e_rwqr7fvbmHjklo3tews_hmkogooyf0vbnk0ii87Drfgh_n kiwutfb0ghk9ro987k5tfb_hjiouo087ptfcv}</a:t>
            </a:r>
          </a:p>
        </p:txBody>
      </p:sp>
      <p:sp>
        <p:nvSpPr>
          <p:cNvPr id="5" name="矩形圖說文字 4"/>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a:t>
            </a:r>
            <a:endParaRPr lang="en-US" altLang="zh-TW" sz="3200" b="1" dirty="0">
              <a:effectLst>
                <a:outerShdw blurRad="38100" dist="38100" dir="2700000" algn="tl">
                  <a:srgbClr val="000000">
                    <a:alpha val="43137"/>
                  </a:srgbClr>
                </a:outerShdw>
              </a:effectLst>
            </a:endParaRPr>
          </a:p>
        </p:txBody>
      </p:sp>
      <p:sp>
        <p:nvSpPr>
          <p:cNvPr id="6" name="矩形 5"/>
          <p:cNvSpPr/>
          <p:nvPr/>
        </p:nvSpPr>
        <p:spPr>
          <a:xfrm>
            <a:off x="628650" y="3154030"/>
            <a:ext cx="8075963" cy="1200329"/>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cvqAeqacLtqazEigwiXobxrCrtuiTzahfFreqc</a:t>
            </a:r>
            <a:r>
              <a:rPr lang="en-US" altLang="zh-TW" sz="2400" b="1" dirty="0">
                <a:effectLst>
                  <a:outerShdw blurRad="38100" dist="38100" dir="2700000" algn="tl">
                    <a:srgbClr val="000000">
                      <a:alpha val="43137"/>
                    </a:srgbClr>
                  </a:outerShdw>
                </a:effectLst>
              </a:rPr>
              <a:t>{bnjrKwgk83kgd43j85ePgb_e_rwqr7fvbmHjklo3tews_hmkogooyf0vbnk0ii87Drfgh_n kiwutfb0ghk9ro987k5tfb_hjiouo087ptfcv}</a:t>
            </a:r>
          </a:p>
        </p:txBody>
      </p:sp>
      <p:sp>
        <p:nvSpPr>
          <p:cNvPr id="7" name="向右箭號 6"/>
          <p:cNvSpPr/>
          <p:nvPr/>
        </p:nvSpPr>
        <p:spPr>
          <a:xfrm>
            <a:off x="273132" y="4990678"/>
            <a:ext cx="498764" cy="6531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p:cNvSpPr txBox="1">
            <a:spLocks/>
          </p:cNvSpPr>
          <p:nvPr/>
        </p:nvSpPr>
        <p:spPr>
          <a:xfrm>
            <a:off x="628650" y="1372740"/>
            <a:ext cx="2803319" cy="573191"/>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t>file fore1.core </a:t>
            </a:r>
          </a:p>
          <a:p>
            <a:endParaRPr lang="en-US" altLang="zh-TW" dirty="0"/>
          </a:p>
          <a:p>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50</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056199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4754" y="2514600"/>
            <a:ext cx="7224303" cy="3541932"/>
          </a:xfrm>
          <a:solidFill>
            <a:schemeClr val="accent4">
              <a:lumMod val="20000"/>
              <a:lumOff val="80000"/>
            </a:schemeClr>
          </a:solidFill>
        </p:spPr>
        <p:txBody>
          <a:bodyPr>
            <a:normAutofit fontScale="92500" lnSpcReduction="10000"/>
          </a:bodyPr>
          <a:lstStyle/>
          <a:p>
            <a:pPr marL="0" indent="0">
              <a:buNone/>
            </a:pPr>
            <a:r>
              <a:rPr lang="en-US" altLang="zh-TW" sz="1500" dirty="0"/>
              <a:t>a='</a:t>
            </a:r>
            <a:r>
              <a:rPr lang="en-US" altLang="zh-TW" sz="1500" dirty="0" err="1"/>
              <a:t>cvqAeqacLtqazEigwiXobxrCrtuiTzahfFreqc</a:t>
            </a:r>
            <a:r>
              <a:rPr lang="en-US" altLang="zh-TW" sz="1500" dirty="0"/>
              <a:t>{bnjrKwgk83kgd43j85ePgb_e_rwqr7fvbmHjklo3tews_hmkogooyf0vbnk0ii87Drfgh_n kiwutfb0ghk9ro987k5tfb_hjiouo087ptfcv}'</a:t>
            </a:r>
          </a:p>
          <a:p>
            <a:pPr marL="0" indent="0">
              <a:buNone/>
            </a:pPr>
            <a:endParaRPr lang="en-US" altLang="zh-TW" dirty="0"/>
          </a:p>
          <a:p>
            <a:pPr marL="0" indent="0">
              <a:buNone/>
            </a:pPr>
            <a:r>
              <a:rPr lang="en-US" altLang="zh-TW" dirty="0"/>
              <a:t>a=a[3:]</a:t>
            </a:r>
          </a:p>
          <a:p>
            <a:pPr marL="0" indent="0">
              <a:buNone/>
            </a:pPr>
            <a:r>
              <a:rPr lang="en-US" altLang="zh-TW" dirty="0"/>
              <a:t>flag = ''</a:t>
            </a:r>
          </a:p>
          <a:p>
            <a:pPr marL="0" indent="0">
              <a:buNone/>
            </a:pPr>
            <a:r>
              <a:rPr lang="en-US" altLang="zh-TW" dirty="0"/>
              <a:t>for x in range(0,len(a),1):</a:t>
            </a:r>
          </a:p>
          <a:p>
            <a:pPr marL="0" indent="0">
              <a:buNone/>
            </a:pPr>
            <a:r>
              <a:rPr lang="en-US" altLang="zh-TW" dirty="0"/>
              <a:t>    if x%5==0:</a:t>
            </a:r>
          </a:p>
          <a:p>
            <a:pPr marL="0" indent="0">
              <a:buNone/>
            </a:pPr>
            <a:r>
              <a:rPr lang="en-US" altLang="zh-TW" dirty="0"/>
              <a:t>        flag+=a[x]</a:t>
            </a:r>
          </a:p>
          <a:p>
            <a:pPr marL="0" indent="0">
              <a:buNone/>
            </a:pPr>
            <a:r>
              <a:rPr lang="en-US" altLang="zh-TW" dirty="0"/>
              <a:t>print flag</a:t>
            </a:r>
          </a:p>
        </p:txBody>
      </p:sp>
      <p:sp>
        <p:nvSpPr>
          <p:cNvPr id="4" name="矩形 3"/>
          <p:cNvSpPr/>
          <p:nvPr/>
        </p:nvSpPr>
        <p:spPr>
          <a:xfrm>
            <a:off x="228600" y="814197"/>
            <a:ext cx="8521846" cy="1815882"/>
          </a:xfrm>
          <a:prstGeom prst="rect">
            <a:avLst/>
          </a:prstGeom>
        </p:spPr>
        <p:txBody>
          <a:bodyPr wrap="square">
            <a:spAutoFit/>
          </a:bodyPr>
          <a:lstStyle/>
          <a:p>
            <a:r>
              <a:rPr lang="en-US" altLang="zh-TW" sz="2800" dirty="0" err="1"/>
              <a:t>cvq</a:t>
            </a:r>
            <a:r>
              <a:rPr lang="en-US" altLang="zh-TW" sz="2800" b="1" dirty="0" err="1">
                <a:solidFill>
                  <a:srgbClr val="FF0000"/>
                </a:solidFill>
                <a:effectLst>
                  <a:outerShdw blurRad="38100" dist="38100" dir="2700000" algn="tl">
                    <a:srgbClr val="000000">
                      <a:alpha val="43137"/>
                    </a:srgbClr>
                  </a:outerShdw>
                </a:effectLst>
              </a:rPr>
              <a:t>A</a:t>
            </a:r>
            <a:r>
              <a:rPr lang="en-US" altLang="zh-TW" sz="2800" dirty="0" err="1"/>
              <a:t>eqac</a:t>
            </a:r>
            <a:r>
              <a:rPr lang="en-US" altLang="zh-TW" sz="2800" b="1" dirty="0" err="1">
                <a:solidFill>
                  <a:srgbClr val="FF0000"/>
                </a:solidFill>
                <a:effectLst>
                  <a:outerShdw blurRad="38100" dist="38100" dir="2700000" algn="tl">
                    <a:srgbClr val="000000">
                      <a:alpha val="43137"/>
                    </a:srgbClr>
                  </a:outerShdw>
                </a:effectLst>
              </a:rPr>
              <a:t>L</a:t>
            </a:r>
            <a:r>
              <a:rPr lang="en-US" altLang="zh-TW" sz="2800" dirty="0" err="1"/>
              <a:t>tqaz</a:t>
            </a:r>
            <a:r>
              <a:rPr lang="en-US" altLang="zh-TW" sz="2800" b="1" dirty="0" err="1">
                <a:solidFill>
                  <a:srgbClr val="FF0000"/>
                </a:solidFill>
                <a:effectLst>
                  <a:outerShdw blurRad="38100" dist="38100" dir="2700000" algn="tl">
                    <a:srgbClr val="000000">
                      <a:alpha val="43137"/>
                    </a:srgbClr>
                  </a:outerShdw>
                </a:effectLst>
              </a:rPr>
              <a:t>E</a:t>
            </a:r>
            <a:r>
              <a:rPr lang="en-US" altLang="zh-TW" sz="2800" dirty="0" err="1"/>
              <a:t>igwi</a:t>
            </a:r>
            <a:r>
              <a:rPr lang="en-US" altLang="zh-TW" sz="2800" b="1" dirty="0" err="1">
                <a:solidFill>
                  <a:srgbClr val="FF0000"/>
                </a:solidFill>
                <a:effectLst>
                  <a:outerShdw blurRad="38100" dist="38100" dir="2700000" algn="tl">
                    <a:srgbClr val="000000">
                      <a:alpha val="43137"/>
                    </a:srgbClr>
                  </a:outerShdw>
                </a:effectLst>
              </a:rPr>
              <a:t>X</a:t>
            </a:r>
            <a:r>
              <a:rPr lang="en-US" altLang="zh-TW" sz="2800" dirty="0" err="1"/>
              <a:t>obxrCrtuiTzahfFreqc</a:t>
            </a:r>
            <a:r>
              <a:rPr lang="en-US" altLang="zh-TW" sz="2800" dirty="0"/>
              <a:t>{bnjrKwgk83kgd43j85ePgb_e_rwqr7fvbmHjklo3tews_hmkogooyf0vbnk0ii87Drfgh_n kiwutfb0ghk9ro987k5tfb_hjiouo087ptfcv}</a:t>
            </a:r>
          </a:p>
        </p:txBody>
      </p:sp>
      <p:sp>
        <p:nvSpPr>
          <p:cNvPr id="5" name="矩形 4"/>
          <p:cNvSpPr/>
          <p:nvPr/>
        </p:nvSpPr>
        <p:spPr>
          <a:xfrm>
            <a:off x="5971138" y="3478400"/>
            <a:ext cx="2639462" cy="584775"/>
          </a:xfrm>
          <a:prstGeom prst="rect">
            <a:avLst/>
          </a:prstGeom>
          <a:solidFill>
            <a:schemeClr val="accent6">
              <a:lumMod val="20000"/>
              <a:lumOff val="80000"/>
            </a:schemeClr>
          </a:solidFill>
        </p:spPr>
        <p:txBody>
          <a:bodyPr wrap="square">
            <a:spAutoFit/>
          </a:bodyPr>
          <a:lstStyle/>
          <a:p>
            <a:r>
              <a:rPr lang="en-US" altLang="zh-TW" sz="3200" dirty="0"/>
              <a:t>python sol.py</a:t>
            </a:r>
            <a:endParaRPr lang="zh-TW" altLang="en-US" sz="3200" dirty="0"/>
          </a:p>
        </p:txBody>
      </p:sp>
      <p:sp>
        <p:nvSpPr>
          <p:cNvPr id="6" name="矩形 5"/>
          <p:cNvSpPr/>
          <p:nvPr/>
        </p:nvSpPr>
        <p:spPr>
          <a:xfrm>
            <a:off x="4236906" y="5448170"/>
            <a:ext cx="4202079" cy="369332"/>
          </a:xfrm>
          <a:prstGeom prst="rect">
            <a:avLst/>
          </a:prstGeom>
          <a:solidFill>
            <a:schemeClr val="accent2">
              <a:lumMod val="20000"/>
              <a:lumOff val="80000"/>
            </a:schemeClr>
          </a:solidFill>
        </p:spPr>
        <p:txBody>
          <a:bodyPr wrap="square">
            <a:spAutoFit/>
          </a:bodyPr>
          <a:lstStyle/>
          <a:p>
            <a:r>
              <a:rPr lang="en-US" altLang="zh-TW" dirty="0"/>
              <a:t>ALEXCTF{K33P_7H3_g00D_w0rk_up}</a:t>
            </a:r>
          </a:p>
        </p:txBody>
      </p:sp>
      <p:sp>
        <p:nvSpPr>
          <p:cNvPr id="7" name="矩形圖說文字 6"/>
          <p:cNvSpPr/>
          <p:nvPr/>
        </p:nvSpPr>
        <p:spPr>
          <a:xfrm>
            <a:off x="0" y="0"/>
            <a:ext cx="9144000" cy="847725"/>
          </a:xfrm>
          <a:prstGeom prst="wedgeRectCallou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effectLst>
                  <a:outerShdw blurRad="38100" dist="38100" dir="2700000" algn="tl">
                    <a:srgbClr val="000000">
                      <a:alpha val="43137"/>
                    </a:srgbClr>
                  </a:outerShdw>
                </a:effectLst>
              </a:rPr>
              <a:t>解法</a:t>
            </a:r>
            <a:endParaRPr lang="en-US" altLang="zh-TW" sz="3200" b="1" dirty="0">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51</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778622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More</a:t>
            </a:r>
            <a:endParaRPr lang="zh-TW" altLang="en-US" sz="66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52</a:t>
            </a:fld>
            <a:endParaRPr lang="zh-TW" altLang="en-US"/>
          </a:p>
        </p:txBody>
      </p:sp>
    </p:spTree>
    <p:extLst>
      <p:ext uri="{BB962C8B-B14F-4D97-AF65-F5344CB8AC3E}">
        <p14:creationId xmlns:p14="http://schemas.microsoft.com/office/powerpoint/2010/main" val="22201493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0006" y="273132"/>
            <a:ext cx="8206592" cy="657536"/>
          </a:xfrm>
        </p:spPr>
        <p:txBody>
          <a:bodyPr>
            <a:normAutofit/>
          </a:bodyPr>
          <a:lstStyle/>
          <a:p>
            <a:r>
              <a:rPr lang="en-US" altLang="zh-TW" sz="1800" dirty="0"/>
              <a:t>https://en.wikipedia.org/wiki/Transposition_cipher</a:t>
            </a:r>
            <a:endParaRPr lang="zh-TW" altLang="en-US" sz="1800" dirty="0"/>
          </a:p>
        </p:txBody>
      </p:sp>
      <p:pic>
        <p:nvPicPr>
          <p:cNvPr id="4" name="內容版面配置區 3"/>
          <p:cNvPicPr>
            <a:picLocks noGrp="1" noChangeAspect="1"/>
          </p:cNvPicPr>
          <p:nvPr>
            <p:ph idx="1"/>
          </p:nvPr>
        </p:nvPicPr>
        <p:blipFill rotWithShape="1">
          <a:blip r:embed="rId2"/>
          <a:srcRect l="18739" t="22452" r="2166" b="33265"/>
          <a:stretch/>
        </p:blipFill>
        <p:spPr>
          <a:xfrm>
            <a:off x="304800" y="626284"/>
            <a:ext cx="8532792" cy="5121275"/>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53</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042297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err="1"/>
              <a:t>Vigenere</a:t>
            </a:r>
            <a:r>
              <a:rPr lang="en-US" altLang="zh-TW" sz="6600" dirty="0"/>
              <a:t> Cipher</a:t>
            </a:r>
            <a:endParaRPr lang="zh-TW" altLang="en-US" sz="66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54</a:t>
            </a:fld>
            <a:endParaRPr lang="zh-TW" altLang="en-US"/>
          </a:p>
        </p:txBody>
      </p:sp>
    </p:spTree>
    <p:extLst>
      <p:ext uri="{BB962C8B-B14F-4D97-AF65-F5344CB8AC3E}">
        <p14:creationId xmlns:p14="http://schemas.microsoft.com/office/powerpoint/2010/main" val="3222529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540875" y="1253331"/>
            <a:ext cx="4351338" cy="4351338"/>
          </a:xfrm>
          <a:prstGeom prst="rect">
            <a:avLst/>
          </a:prstGeom>
        </p:spPr>
      </p:pic>
      <p:cxnSp>
        <p:nvCxnSpPr>
          <p:cNvPr id="6" name="直線接點 5"/>
          <p:cNvCxnSpPr/>
          <p:nvPr/>
        </p:nvCxnSpPr>
        <p:spPr>
          <a:xfrm>
            <a:off x="4919269" y="1253331"/>
            <a:ext cx="0" cy="41715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1540875" y="5424852"/>
            <a:ext cx="33783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544994" y="1253330"/>
            <a:ext cx="4347219" cy="43513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94837" y="699332"/>
            <a:ext cx="877163" cy="369332"/>
          </a:xfrm>
          <a:prstGeom prst="rect">
            <a:avLst/>
          </a:prstGeom>
        </p:spPr>
        <p:txBody>
          <a:bodyPr wrap="none">
            <a:spAutoFit/>
          </a:bodyPr>
          <a:lstStyle/>
          <a:p>
            <a:r>
              <a:rPr lang="zh-TW" altLang="en-US" dirty="0"/>
              <a:t>對稱的</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55</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7421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2476"/>
            <a:ext cx="9109354" cy="1027069"/>
          </a:xfrm>
          <a:solidFill>
            <a:schemeClr val="accent6">
              <a:lumMod val="20000"/>
              <a:lumOff val="80000"/>
            </a:schemeClr>
          </a:solidFill>
        </p:spPr>
        <p:txBody>
          <a:bodyPr>
            <a:normAutofit/>
          </a:bodyPr>
          <a:lstStyle/>
          <a:p>
            <a:r>
              <a:rPr lang="zh-TW" altLang="en-US" dirty="0"/>
              <a:t>維吉尼爾加密法</a:t>
            </a:r>
            <a:r>
              <a:rPr lang="en-US" altLang="zh-TW" dirty="0"/>
              <a:t>(</a:t>
            </a:r>
            <a:r>
              <a:rPr lang="en-US" altLang="zh-TW" dirty="0" err="1"/>
              <a:t>Vigenere</a:t>
            </a:r>
            <a:r>
              <a:rPr lang="en-US" altLang="zh-TW" dirty="0"/>
              <a:t> Cipher)</a:t>
            </a:r>
            <a:br>
              <a:rPr lang="en-US" altLang="zh-TW" dirty="0"/>
            </a:br>
            <a:r>
              <a:rPr lang="en-US" altLang="zh-TW" sz="2200" dirty="0"/>
              <a:t>http://wiki.kmu.edu.tw/index.php?title=Vigenere_Cipher&amp;redirect=no</a:t>
            </a:r>
            <a:endParaRPr lang="zh-TW" altLang="en-US" sz="2200" dirty="0"/>
          </a:p>
        </p:txBody>
      </p:sp>
      <p:pic>
        <p:nvPicPr>
          <p:cNvPr id="4" name="內容版面配置區 3"/>
          <p:cNvPicPr>
            <a:picLocks noGrp="1" noChangeAspect="1"/>
          </p:cNvPicPr>
          <p:nvPr>
            <p:ph idx="1"/>
          </p:nvPr>
        </p:nvPicPr>
        <p:blipFill>
          <a:blip r:embed="rId2"/>
          <a:stretch>
            <a:fillRect/>
          </a:stretch>
        </p:blipFill>
        <p:spPr>
          <a:xfrm>
            <a:off x="4896850" y="2237173"/>
            <a:ext cx="3752120" cy="3752120"/>
          </a:xfrm>
          <a:prstGeom prst="rect">
            <a:avLst/>
          </a:prstGeom>
        </p:spPr>
      </p:pic>
      <p:sp>
        <p:nvSpPr>
          <p:cNvPr id="5" name="矩形 4"/>
          <p:cNvSpPr/>
          <p:nvPr/>
        </p:nvSpPr>
        <p:spPr>
          <a:xfrm>
            <a:off x="148282" y="1054331"/>
            <a:ext cx="4572000" cy="2862322"/>
          </a:xfrm>
          <a:prstGeom prst="rect">
            <a:avLst/>
          </a:prstGeom>
        </p:spPr>
        <p:txBody>
          <a:bodyPr>
            <a:spAutoFit/>
          </a:bodyPr>
          <a:lstStyle/>
          <a:p>
            <a:r>
              <a:rPr lang="zh-TW" altLang="en-US" sz="1600" dirty="0"/>
              <a:t>古典加密法的一種，</a:t>
            </a:r>
            <a:endParaRPr lang="en-US" altLang="zh-TW" sz="1600" dirty="0"/>
          </a:p>
          <a:p>
            <a:r>
              <a:rPr lang="zh-TW" altLang="en-US" sz="1600" dirty="0"/>
              <a:t>採用</a:t>
            </a:r>
            <a:r>
              <a:rPr lang="zh-TW" altLang="en-US" sz="1600" b="1" dirty="0">
                <a:solidFill>
                  <a:srgbClr val="FF0000"/>
                </a:solidFill>
                <a:effectLst>
                  <a:outerShdw blurRad="38100" dist="38100" dir="2700000" algn="tl">
                    <a:srgbClr val="000000">
                      <a:alpha val="43137"/>
                    </a:srgbClr>
                  </a:outerShdw>
                </a:effectLst>
              </a:rPr>
              <a:t>取代</a:t>
            </a:r>
            <a:r>
              <a:rPr lang="en-US" altLang="zh-TW" sz="1600" b="1" dirty="0">
                <a:solidFill>
                  <a:srgbClr val="FF0000"/>
                </a:solidFill>
                <a:effectLst>
                  <a:outerShdw blurRad="38100" dist="38100" dir="2700000" algn="tl">
                    <a:srgbClr val="000000">
                      <a:alpha val="43137"/>
                    </a:srgbClr>
                  </a:outerShdw>
                </a:effectLst>
              </a:rPr>
              <a:t>(substitution)</a:t>
            </a:r>
            <a:r>
              <a:rPr lang="zh-TW" altLang="en-US" sz="1600" dirty="0"/>
              <a:t>的加密技術，也就是用另外的字元來取代原先的字元。</a:t>
            </a:r>
          </a:p>
          <a:p>
            <a:endParaRPr lang="zh-TW" altLang="en-US" sz="1600" dirty="0"/>
          </a:p>
          <a:p>
            <a:r>
              <a:rPr lang="zh-TW" altLang="en-US" sz="1600" dirty="0"/>
              <a:t>其加密方式為</a:t>
            </a:r>
            <a:r>
              <a:rPr lang="en-US" altLang="zh-TW" sz="1600" dirty="0"/>
              <a:t>.....</a:t>
            </a:r>
          </a:p>
          <a:p>
            <a:r>
              <a:rPr lang="en-US" altLang="zh-TW" sz="1600" dirty="0"/>
              <a:t>  1.</a:t>
            </a:r>
            <a:r>
              <a:rPr lang="zh-TW" altLang="en-US" sz="1600" dirty="0"/>
              <a:t>給定一明文字串</a:t>
            </a:r>
            <a:r>
              <a:rPr lang="en-US" altLang="zh-TW" sz="1600" dirty="0"/>
              <a:t>P</a:t>
            </a:r>
            <a:r>
              <a:rPr lang="zh-TW" altLang="en-US" sz="1600" dirty="0"/>
              <a:t>，如</a:t>
            </a:r>
            <a:r>
              <a:rPr lang="en-US" altLang="zh-TW" sz="1600" dirty="0"/>
              <a:t>:TAKE THAT HILL</a:t>
            </a:r>
          </a:p>
          <a:p>
            <a:r>
              <a:rPr lang="en-US" altLang="zh-TW" sz="1600" dirty="0"/>
              <a:t>  2.</a:t>
            </a:r>
            <a:r>
              <a:rPr lang="zh-TW" altLang="en-US" sz="1600" dirty="0"/>
              <a:t>給定一金鑰</a:t>
            </a:r>
            <a:r>
              <a:rPr lang="en-US" altLang="zh-TW" sz="1600" dirty="0"/>
              <a:t>K</a:t>
            </a:r>
            <a:r>
              <a:rPr lang="zh-TW" altLang="en-US" sz="1600" dirty="0"/>
              <a:t>，如</a:t>
            </a:r>
            <a:r>
              <a:rPr lang="en-US" altLang="zh-TW" sz="1600" dirty="0"/>
              <a:t>:YANG</a:t>
            </a:r>
          </a:p>
          <a:p>
            <a:r>
              <a:rPr lang="en-US" altLang="zh-TW" sz="1600" dirty="0"/>
              <a:t>  3.</a:t>
            </a:r>
            <a:r>
              <a:rPr lang="zh-TW" altLang="en-US" sz="1600" dirty="0"/>
              <a:t>當明文與金鑰字母長度不同時，重複金鑰字母使其與明文長度相同，如</a:t>
            </a:r>
            <a:r>
              <a:rPr lang="en-US" altLang="zh-TW" sz="1600" dirty="0"/>
              <a:t>: YANG </a:t>
            </a:r>
            <a:r>
              <a:rPr lang="en-US" altLang="zh-TW" sz="1600" dirty="0" err="1"/>
              <a:t>YANG</a:t>
            </a:r>
            <a:r>
              <a:rPr lang="en-US" altLang="zh-TW" sz="1600" dirty="0"/>
              <a:t> </a:t>
            </a:r>
            <a:r>
              <a:rPr lang="en-US" altLang="zh-TW" sz="1600" dirty="0" err="1"/>
              <a:t>YANG</a:t>
            </a:r>
            <a:endParaRPr lang="en-US" altLang="zh-TW" sz="1600" dirty="0"/>
          </a:p>
          <a:p>
            <a:r>
              <a:rPr lang="en-US" altLang="zh-TW" sz="1600" dirty="0"/>
              <a:t>  4.</a:t>
            </a:r>
            <a:r>
              <a:rPr lang="zh-TW" altLang="en-US" sz="1600" dirty="0"/>
              <a:t>將明文字母與對應位置的金鑰字母相加得到密文</a:t>
            </a:r>
            <a:r>
              <a:rPr lang="en-US" altLang="zh-TW" sz="1600" dirty="0"/>
              <a:t>C</a:t>
            </a:r>
            <a:r>
              <a:rPr lang="zh-TW" altLang="en-US" sz="1600" dirty="0"/>
              <a:t>，</a:t>
            </a:r>
            <a:r>
              <a:rPr lang="en-US" altLang="zh-TW" sz="1600" dirty="0"/>
              <a:t>Ci=</a:t>
            </a:r>
            <a:r>
              <a:rPr lang="en-US" altLang="zh-TW" sz="1600" dirty="0" err="1"/>
              <a:t>Pi+Ki</a:t>
            </a:r>
            <a:r>
              <a:rPr lang="en-US" altLang="zh-TW" sz="1600" dirty="0"/>
              <a:t> (mod26)</a:t>
            </a:r>
            <a:endParaRPr lang="zh-TW" altLang="en-US" sz="1600" dirty="0"/>
          </a:p>
        </p:txBody>
      </p:sp>
      <p:graphicFrame>
        <p:nvGraphicFramePr>
          <p:cNvPr id="6" name="表格 5"/>
          <p:cNvGraphicFramePr>
            <a:graphicFrameLocks noGrp="1"/>
          </p:cNvGraphicFramePr>
          <p:nvPr>
            <p:extLst/>
          </p:nvPr>
        </p:nvGraphicFramePr>
        <p:xfrm>
          <a:off x="791765" y="3916653"/>
          <a:ext cx="3762912" cy="2072640"/>
        </p:xfrm>
        <a:graphic>
          <a:graphicData uri="http://schemas.openxmlformats.org/drawingml/2006/table">
            <a:tbl>
              <a:tblPr/>
              <a:tblGrid>
                <a:gridCol w="401559">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40887">
                  <a:extLst>
                    <a:ext uri="{9D8B030D-6E8A-4147-A177-3AD203B41FA5}">
                      <a16:colId xmlns:a16="http://schemas.microsoft.com/office/drawing/2014/main" val="20011"/>
                    </a:ext>
                  </a:extLst>
                </a:gridCol>
                <a:gridCol w="349439">
                  <a:extLst>
                    <a:ext uri="{9D8B030D-6E8A-4147-A177-3AD203B41FA5}">
                      <a16:colId xmlns:a16="http://schemas.microsoft.com/office/drawing/2014/main" val="20012"/>
                    </a:ext>
                  </a:extLst>
                </a:gridCol>
                <a:gridCol w="343260">
                  <a:extLst>
                    <a:ext uri="{9D8B030D-6E8A-4147-A177-3AD203B41FA5}">
                      <a16:colId xmlns:a16="http://schemas.microsoft.com/office/drawing/2014/main" val="20013"/>
                    </a:ext>
                  </a:extLst>
                </a:gridCol>
                <a:gridCol w="344967">
                  <a:extLst>
                    <a:ext uri="{9D8B030D-6E8A-4147-A177-3AD203B41FA5}">
                      <a16:colId xmlns:a16="http://schemas.microsoft.com/office/drawing/2014/main" val="20014"/>
                    </a:ext>
                  </a:extLst>
                </a:gridCol>
              </a:tblGrid>
              <a:tr h="388818">
                <a:tc>
                  <a:txBody>
                    <a:bodyPr/>
                    <a:lstStyle/>
                    <a:p>
                      <a:r>
                        <a:rPr lang="zh-TW" altLang="en-US" sz="1400" b="1" dirty="0">
                          <a:solidFill>
                            <a:srgbClr val="0070C0"/>
                          </a:solidFill>
                          <a:effectLst>
                            <a:outerShdw blurRad="38100" dist="38100" dir="2700000" algn="tl">
                              <a:srgbClr val="000000">
                                <a:alpha val="43137"/>
                              </a:srgbClr>
                            </a:outerShdw>
                          </a:effectLst>
                        </a:rPr>
                        <a:t>位置</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2</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3</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4</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5</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6</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7</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8</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9</a:t>
                      </a:r>
                    </a:p>
                  </a:txBody>
                  <a:tcPr anchor="ctr">
                    <a:lnL>
                      <a:noFill/>
                    </a:lnL>
                    <a:lnR>
                      <a:noFill/>
                    </a:lnR>
                    <a:lnT>
                      <a:noFill/>
                    </a:lnT>
                    <a:lnB>
                      <a:noFill/>
                    </a:lnB>
                    <a:solidFill>
                      <a:srgbClr val="FFFFFF"/>
                    </a:solidFill>
                  </a:tcPr>
                </a:tc>
                <a:tc>
                  <a:txBody>
                    <a:bodyPr/>
                    <a:lstStyle/>
                    <a:p>
                      <a:r>
                        <a:rPr lang="en-US" altLang="zh-TW" sz="1400" b="1" dirty="0">
                          <a:solidFill>
                            <a:srgbClr val="0070C0"/>
                          </a:solidFill>
                          <a:effectLst>
                            <a:outerShdw blurRad="38100" dist="38100" dir="2700000" algn="tl">
                              <a:srgbClr val="000000">
                                <a:alpha val="43137"/>
                              </a:srgbClr>
                            </a:outerShdw>
                          </a:effectLst>
                        </a:rPr>
                        <a:t>10</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11</a:t>
                      </a:r>
                    </a:p>
                  </a:txBody>
                  <a:tcPr anchor="ctr">
                    <a:lnL>
                      <a:noFill/>
                    </a:lnL>
                    <a:lnR>
                      <a:noFill/>
                    </a:lnR>
                    <a:lnT>
                      <a:noFill/>
                    </a:lnT>
                    <a:lnB>
                      <a:noFill/>
                    </a:lnB>
                    <a:solidFill>
                      <a:srgbClr val="FFFFFF"/>
                    </a:solidFill>
                  </a:tcPr>
                </a:tc>
                <a:tc>
                  <a:txBody>
                    <a:bodyPr/>
                    <a:lstStyle/>
                    <a:p>
                      <a:r>
                        <a:rPr lang="en-US" altLang="zh-TW" sz="1400" b="1">
                          <a:solidFill>
                            <a:srgbClr val="0070C0"/>
                          </a:solidFill>
                          <a:effectLst>
                            <a:outerShdw blurRad="38100" dist="38100" dir="2700000" algn="tl">
                              <a:srgbClr val="000000">
                                <a:alpha val="43137"/>
                              </a:srgbClr>
                            </a:outerShdw>
                          </a:effectLst>
                        </a:rPr>
                        <a:t>12</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388818">
                <a:tc>
                  <a:txBody>
                    <a:bodyPr/>
                    <a:lstStyle/>
                    <a:p>
                      <a:r>
                        <a:rPr lang="zh-TW" altLang="en-US" sz="1400" b="1">
                          <a:solidFill>
                            <a:srgbClr val="0070C0"/>
                          </a:solidFill>
                          <a:effectLst>
                            <a:outerShdw blurRad="38100" dist="38100" dir="2700000" algn="tl">
                              <a:srgbClr val="000000">
                                <a:alpha val="43137"/>
                              </a:srgbClr>
                            </a:outerShdw>
                          </a:effectLst>
                        </a:rPr>
                        <a:t>明文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E</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T</a:t>
                      </a:r>
                    </a:p>
                  </a:txBody>
                  <a:tcPr anchor="ctr">
                    <a:lnL>
                      <a:noFill/>
                    </a:lnL>
                    <a:lnR>
                      <a:noFill/>
                    </a:lnR>
                    <a:lnT>
                      <a:noFill/>
                    </a:lnT>
                    <a:lnB>
                      <a:noFill/>
                    </a:lnB>
                    <a:solidFill>
                      <a:srgbClr val="FFFFFF"/>
                    </a:solidFill>
                  </a:tcPr>
                </a:tc>
                <a:tc>
                  <a:txBody>
                    <a:bodyPr/>
                    <a:lstStyle/>
                    <a:p>
                      <a:r>
                        <a:rPr lang="zh-TW" altLang="en-US" sz="1400" b="1" dirty="0">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L</a:t>
                      </a: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r h="388818">
                <a:tc>
                  <a:txBody>
                    <a:bodyPr/>
                    <a:lstStyle/>
                    <a:p>
                      <a:r>
                        <a:rPr lang="zh-TW" altLang="en-US" sz="1400" b="1">
                          <a:solidFill>
                            <a:srgbClr val="0070C0"/>
                          </a:solidFill>
                          <a:effectLst>
                            <a:outerShdw blurRad="38100" dist="38100" dir="2700000" algn="tl">
                              <a:srgbClr val="000000">
                                <a:alpha val="43137"/>
                              </a:srgbClr>
                            </a:outerShdw>
                          </a:effectLst>
                        </a:rPr>
                        <a:t>金鑰</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G</a:t>
                      </a:r>
                    </a:p>
                  </a:txBody>
                  <a:tcPr anchor="ctr">
                    <a:lnL>
                      <a:noFill/>
                    </a:lnL>
                    <a:lnR>
                      <a:noFill/>
                    </a:lnR>
                    <a:lnT>
                      <a:noFill/>
                    </a:lnT>
                    <a:lnB>
                      <a:noFill/>
                    </a:lnB>
                    <a:solidFill>
                      <a:srgbClr val="FFFFFF"/>
                    </a:solidFill>
                  </a:tcPr>
                </a:tc>
                <a:extLst>
                  <a:ext uri="{0D108BD9-81ED-4DB2-BD59-A6C34878D82A}">
                    <a16:rowId xmlns:a16="http://schemas.microsoft.com/office/drawing/2014/main" val="10002"/>
                  </a:ext>
                </a:extLst>
              </a:tr>
              <a:tr h="388818">
                <a:tc>
                  <a:txBody>
                    <a:bodyPr/>
                    <a:lstStyle/>
                    <a:p>
                      <a:r>
                        <a:rPr lang="zh-TW" altLang="en-US" sz="1400" b="1">
                          <a:solidFill>
                            <a:srgbClr val="0070C0"/>
                          </a:solidFill>
                          <a:effectLst>
                            <a:outerShdw blurRad="38100" dist="38100" dir="2700000" algn="tl">
                              <a:srgbClr val="000000">
                                <a:alpha val="43137"/>
                              </a:srgbClr>
                            </a:outerShdw>
                          </a:effectLst>
                        </a:rPr>
                        <a:t>密文</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A</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X</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K</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H</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N</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Z</a:t>
                      </a:r>
                    </a:p>
                  </a:txBody>
                  <a:tcPr anchor="ctr">
                    <a:lnL>
                      <a:noFill/>
                    </a:lnL>
                    <a:lnR>
                      <a:noFill/>
                    </a:lnR>
                    <a:lnT>
                      <a:noFill/>
                    </a:lnT>
                    <a:lnB>
                      <a:noFill/>
                    </a:lnB>
                    <a:solidFill>
                      <a:srgbClr val="FFFFFF"/>
                    </a:solidFill>
                  </a:tcPr>
                </a:tc>
                <a:tc>
                  <a:txBody>
                    <a:bodyPr/>
                    <a:lstStyle/>
                    <a:p>
                      <a:r>
                        <a:rPr lang="zh-TW" altLang="en-US" sz="1400" b="1">
                          <a:solidFill>
                            <a:srgbClr val="0070C0"/>
                          </a:solidFill>
                          <a:effectLst>
                            <a:outerShdw blurRad="38100" dist="38100" dir="2700000" algn="tl">
                              <a:srgbClr val="000000">
                                <a:alpha val="43137"/>
                              </a:srgbClr>
                            </a:outerShdw>
                          </a:effectLst>
                        </a:rPr>
                        <a:t> </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F</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I</a:t>
                      </a:r>
                    </a:p>
                  </a:txBody>
                  <a:tcPr anchor="ctr">
                    <a:lnL>
                      <a:noFill/>
                    </a:lnL>
                    <a:lnR>
                      <a:noFill/>
                    </a:lnR>
                    <a:lnT>
                      <a:noFill/>
                    </a:lnT>
                    <a:lnB>
                      <a:noFill/>
                    </a:lnB>
                    <a:solidFill>
                      <a:srgbClr val="FFFFFF"/>
                    </a:solidFill>
                  </a:tcPr>
                </a:tc>
                <a:tc>
                  <a:txBody>
                    <a:bodyPr/>
                    <a:lstStyle/>
                    <a:p>
                      <a:r>
                        <a:rPr lang="en-US" sz="1400" b="1">
                          <a:solidFill>
                            <a:srgbClr val="0070C0"/>
                          </a:solidFill>
                          <a:effectLst>
                            <a:outerShdw blurRad="38100" dist="38100" dir="2700000" algn="tl">
                              <a:srgbClr val="000000">
                                <a:alpha val="43137"/>
                              </a:srgbClr>
                            </a:outerShdw>
                          </a:effectLst>
                        </a:rPr>
                        <a:t>Y</a:t>
                      </a:r>
                    </a:p>
                  </a:txBody>
                  <a:tcPr anchor="ctr">
                    <a:lnL>
                      <a:noFill/>
                    </a:lnL>
                    <a:lnR>
                      <a:noFill/>
                    </a:lnR>
                    <a:lnT>
                      <a:noFill/>
                    </a:lnT>
                    <a:lnB>
                      <a:noFill/>
                    </a:lnB>
                    <a:solidFill>
                      <a:srgbClr val="FFFFFF"/>
                    </a:solidFill>
                  </a:tcPr>
                </a:tc>
                <a:tc>
                  <a:txBody>
                    <a:bodyPr/>
                    <a:lstStyle/>
                    <a:p>
                      <a:r>
                        <a:rPr lang="en-US" sz="1400" b="1" dirty="0">
                          <a:solidFill>
                            <a:srgbClr val="0070C0"/>
                          </a:solidFill>
                          <a:effectLst>
                            <a:outerShdw blurRad="38100" dist="38100" dir="2700000" algn="tl">
                              <a:srgbClr val="000000">
                                <a:alpha val="43137"/>
                              </a:srgbClr>
                            </a:outerShdw>
                          </a:effectLst>
                        </a:rPr>
                        <a:t>R</a:t>
                      </a:r>
                    </a:p>
                  </a:txBody>
                  <a:tcPr anchor="ctr">
                    <a:lnL>
                      <a:noFill/>
                    </a:lnL>
                    <a:lnR>
                      <a:noFill/>
                    </a:lnR>
                    <a:lnT>
                      <a:noFill/>
                    </a:lnT>
                    <a:lnB>
                      <a:noFill/>
                    </a:lnB>
                    <a:solidFill>
                      <a:srgbClr val="FFFFFF"/>
                    </a:solidFill>
                  </a:tcPr>
                </a:tc>
                <a:extLst>
                  <a:ext uri="{0D108BD9-81ED-4DB2-BD59-A6C34878D82A}">
                    <a16:rowId xmlns:a16="http://schemas.microsoft.com/office/drawing/2014/main" val="10003"/>
                  </a:ext>
                </a:extLst>
              </a:tr>
            </a:tbl>
          </a:graphicData>
        </a:graphic>
      </p:graphicFrame>
      <p:sp>
        <p:nvSpPr>
          <p:cNvPr id="7" name="矩形 6"/>
          <p:cNvSpPr/>
          <p:nvPr/>
        </p:nvSpPr>
        <p:spPr>
          <a:xfrm>
            <a:off x="4833918" y="1637955"/>
            <a:ext cx="3877985" cy="369332"/>
          </a:xfrm>
          <a:prstGeom prst="rect">
            <a:avLst/>
          </a:prstGeom>
          <a:solidFill>
            <a:schemeClr val="accent6">
              <a:lumMod val="20000"/>
              <a:lumOff val="80000"/>
            </a:schemeClr>
          </a:solidFill>
        </p:spPr>
        <p:txBody>
          <a:bodyPr wrap="none">
            <a:spAutoFit/>
          </a:bodyPr>
          <a:lstStyle/>
          <a:p>
            <a:r>
              <a:rPr lang="zh-TW" altLang="en-US" dirty="0"/>
              <a:t>更方便快速的方法，就是使用對照表</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56</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22847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sz="2000" dirty="0"/>
              <a:t>Tokyo Westerns/MMA CTF 2nd 2016: </a:t>
            </a:r>
            <a:r>
              <a:rPr lang="en-US" altLang="zh-TW" sz="2000" dirty="0" err="1"/>
              <a:t>Vigenere</a:t>
            </a:r>
            <a:r>
              <a:rPr lang="en-US" altLang="zh-TW" sz="2000" dirty="0"/>
              <a:t> Cipher</a:t>
            </a:r>
          </a:p>
          <a:p>
            <a:r>
              <a:rPr lang="en-US" altLang="zh-TW" sz="1800" dirty="0">
                <a:hlinkClick r:id="rId2"/>
              </a:rPr>
              <a:t>https://kimiyuki.net/blog/2016/09/05/twctf-2016-vigenere-cipher/</a:t>
            </a:r>
            <a:endParaRPr lang="en-US" altLang="zh-TW" sz="1800" dirty="0"/>
          </a:p>
          <a:p>
            <a:endParaRPr lang="en-US" altLang="zh-TW" sz="1800" dirty="0"/>
          </a:p>
          <a:p>
            <a:r>
              <a:rPr lang="en-US" altLang="zh-TW" sz="1800" dirty="0"/>
              <a:t>0ctf-2015/crypto/</a:t>
            </a:r>
            <a:r>
              <a:rPr lang="en-US" altLang="zh-TW" sz="1800" dirty="0" err="1"/>
              <a:t>oldcrypto</a:t>
            </a:r>
            <a:endParaRPr lang="en-US" altLang="zh-TW" sz="1800" dirty="0"/>
          </a:p>
          <a:p>
            <a:endParaRPr lang="en-US" altLang="zh-TW" sz="1800" dirty="0"/>
          </a:p>
          <a:p>
            <a:r>
              <a:rPr lang="en-US" altLang="zh-TW" sz="1800" dirty="0"/>
              <a:t>https://www.dcode.fr/vigenere-cipher</a:t>
            </a:r>
            <a:endParaRPr lang="zh-TW" altLang="en-US" sz="180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57</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78618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t>Cryptography</a:t>
            </a:r>
          </a:p>
          <a:p>
            <a:r>
              <a:rPr lang="en-US" altLang="zh-TW" dirty="0"/>
              <a:t>https://en.wikipedia.org/wiki/Cryptography</a:t>
            </a:r>
          </a:p>
        </p:txBody>
      </p:sp>
      <p:pic>
        <p:nvPicPr>
          <p:cNvPr id="2" name="圖片 1"/>
          <p:cNvPicPr>
            <a:picLocks noChangeAspect="1"/>
          </p:cNvPicPr>
          <p:nvPr/>
        </p:nvPicPr>
        <p:blipFill rotWithShape="1">
          <a:blip r:embed="rId2"/>
          <a:srcRect l="16883" t="18103" r="48052" b="26391"/>
          <a:stretch/>
        </p:blipFill>
        <p:spPr>
          <a:xfrm>
            <a:off x="5007005" y="1069406"/>
            <a:ext cx="3994951" cy="4861504"/>
          </a:xfrm>
          <a:prstGeom prst="rect">
            <a:avLst/>
          </a:prstGeom>
        </p:spPr>
      </p:pic>
      <p:sp>
        <p:nvSpPr>
          <p:cNvPr id="3" name="矩形 2"/>
          <p:cNvSpPr/>
          <p:nvPr/>
        </p:nvSpPr>
        <p:spPr>
          <a:xfrm>
            <a:off x="0" y="5796475"/>
            <a:ext cx="6005618" cy="369332"/>
          </a:xfrm>
          <a:prstGeom prst="rect">
            <a:avLst/>
          </a:prstGeom>
        </p:spPr>
        <p:txBody>
          <a:bodyPr wrap="square">
            <a:spAutoFit/>
          </a:bodyPr>
          <a:lstStyle/>
          <a:p>
            <a:r>
              <a:rPr lang="en-US" altLang="zh-TW" dirty="0"/>
              <a:t>http://www.unixwiz.net/techtips/iguide-crypto-hashes.html</a:t>
            </a:r>
            <a:endParaRPr lang="zh-TW" altLang="en-US" dirty="0"/>
          </a:p>
        </p:txBody>
      </p:sp>
      <p:sp>
        <p:nvSpPr>
          <p:cNvPr id="5" name="矩形 4"/>
          <p:cNvSpPr/>
          <p:nvPr/>
        </p:nvSpPr>
        <p:spPr>
          <a:xfrm>
            <a:off x="142043" y="1411550"/>
            <a:ext cx="3868847" cy="4154984"/>
          </a:xfrm>
          <a:prstGeom prst="rect">
            <a:avLst/>
          </a:prstGeom>
          <a:solidFill>
            <a:schemeClr val="accent4">
              <a:lumMod val="20000"/>
              <a:lumOff val="80000"/>
            </a:schemeClr>
          </a:solidFill>
        </p:spPr>
        <p:txBody>
          <a:bodyPr wrap="square">
            <a:spAutoFit/>
          </a:bodyPr>
          <a:lstStyle/>
          <a:p>
            <a:r>
              <a:rPr lang="zh-TW" altLang="en-US" sz="1400" dirty="0"/>
              <a:t>密碼學（</a:t>
            </a:r>
            <a:r>
              <a:rPr lang="en-US" altLang="zh-TW" sz="1400" dirty="0"/>
              <a:t>Cryptography</a:t>
            </a:r>
            <a:r>
              <a:rPr lang="zh-TW" altLang="en-US" sz="1400" dirty="0"/>
              <a:t>）可分為古典密碼學和現代密碼學。</a:t>
            </a:r>
            <a:endParaRPr lang="en-US" altLang="zh-TW" sz="1400" dirty="0"/>
          </a:p>
          <a:p>
            <a:endParaRPr lang="en-US" altLang="zh-TW" sz="1400" dirty="0"/>
          </a:p>
          <a:p>
            <a:r>
              <a:rPr lang="zh-TW" altLang="en-US" sz="1400" dirty="0"/>
              <a:t>在西歐語文中，密碼學一詞源於希臘語</a:t>
            </a:r>
            <a:r>
              <a:rPr lang="en-US" altLang="zh-TW" sz="1400" dirty="0" err="1"/>
              <a:t>kryptós</a:t>
            </a:r>
            <a:r>
              <a:rPr lang="zh-TW" altLang="en-US" sz="1400" dirty="0"/>
              <a:t>「隱藏的」，和</a:t>
            </a:r>
            <a:r>
              <a:rPr lang="en-US" altLang="zh-TW" sz="1400" dirty="0" err="1"/>
              <a:t>gráphein</a:t>
            </a:r>
            <a:r>
              <a:rPr lang="zh-TW" altLang="en-US" sz="1400" dirty="0"/>
              <a:t>「書寫」。</a:t>
            </a:r>
            <a:endParaRPr lang="en-US" altLang="zh-TW" sz="1400" dirty="0"/>
          </a:p>
          <a:p>
            <a:endParaRPr lang="en-US" altLang="zh-TW" sz="1400" dirty="0"/>
          </a:p>
          <a:p>
            <a:r>
              <a:rPr lang="zh-TW" altLang="en-US" sz="1200" dirty="0"/>
              <a:t>古典密碼學主要關注資訊的保密書寫和傳遞，以及與其相對應的破譯方法。</a:t>
            </a:r>
            <a:endParaRPr lang="en-US" altLang="zh-TW" sz="1200" dirty="0"/>
          </a:p>
          <a:p>
            <a:endParaRPr lang="en-US" altLang="zh-TW" sz="1200" dirty="0"/>
          </a:p>
          <a:p>
            <a:r>
              <a:rPr lang="zh-TW" altLang="en-US" sz="1200" dirty="0"/>
              <a:t>而現代密碼學不只關注資訊保密問題，還同時涉及資訊完整性驗證（訊息驗證碼）、資訊發布的不可抵賴性（數位簽章）、以及在分散式計算中產生的來源於內部和外部的攻擊的所有資訊保安問題。</a:t>
            </a:r>
            <a:endParaRPr lang="en-US" altLang="zh-TW" sz="1200" dirty="0"/>
          </a:p>
          <a:p>
            <a:endParaRPr lang="en-US" altLang="zh-TW" sz="1200" dirty="0"/>
          </a:p>
          <a:p>
            <a:r>
              <a:rPr lang="zh-TW" altLang="en-US" sz="1200" dirty="0"/>
              <a:t>古典密碼學的編碼和破譯通常依賴於設計者和敵手的創造力與技巧，作為一種實用性藝術存在，並沒有對於密碼學原件的清晰定義。</a:t>
            </a:r>
            <a:endParaRPr lang="en-US" altLang="zh-TW" sz="1200" dirty="0"/>
          </a:p>
          <a:p>
            <a:endParaRPr lang="en-US" altLang="zh-TW" sz="1200" dirty="0"/>
          </a:p>
          <a:p>
            <a:r>
              <a:rPr lang="zh-TW" altLang="en-US" sz="1200" dirty="0"/>
              <a:t>現代密碼學則起源於</a:t>
            </a:r>
            <a:r>
              <a:rPr lang="en-US" altLang="zh-TW" sz="1200" dirty="0"/>
              <a:t>20</a:t>
            </a:r>
            <a:r>
              <a:rPr lang="zh-TW" altLang="en-US" sz="1200" dirty="0"/>
              <a:t>世紀末出現的大量相關理論，這些理論使得現代密碼學成為了一種可以系統而嚴格地學習的科學。</a:t>
            </a:r>
          </a:p>
        </p:txBody>
      </p:sp>
      <p:sp>
        <p:nvSpPr>
          <p:cNvPr id="6" name="投影片編號版面配置區 5"/>
          <p:cNvSpPr>
            <a:spLocks noGrp="1"/>
          </p:cNvSpPr>
          <p:nvPr>
            <p:ph type="sldNum" sz="quarter" idx="12"/>
          </p:nvPr>
        </p:nvSpPr>
        <p:spPr/>
        <p:txBody>
          <a:bodyPr/>
          <a:lstStyle/>
          <a:p>
            <a:fld id="{D148A95B-E78A-43D3-83C9-357D8C7DE65E}" type="slidenum">
              <a:rPr lang="zh-TW" altLang="en-US" smtClean="0"/>
              <a:t>6</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1604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10191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t>Cryptanalysis</a:t>
            </a:r>
          </a:p>
          <a:p>
            <a:endParaRPr lang="en-US" altLang="zh-TW" sz="3600" dirty="0"/>
          </a:p>
        </p:txBody>
      </p:sp>
      <p:sp>
        <p:nvSpPr>
          <p:cNvPr id="5" name="矩形 4"/>
          <p:cNvSpPr/>
          <p:nvPr/>
        </p:nvSpPr>
        <p:spPr>
          <a:xfrm>
            <a:off x="321028" y="1171100"/>
            <a:ext cx="4250972" cy="369332"/>
          </a:xfrm>
          <a:prstGeom prst="rect">
            <a:avLst/>
          </a:prstGeom>
        </p:spPr>
        <p:txBody>
          <a:bodyPr wrap="none">
            <a:spAutoFit/>
          </a:bodyPr>
          <a:lstStyle/>
          <a:p>
            <a:r>
              <a:rPr lang="en-US" altLang="zh-TW" dirty="0"/>
              <a:t>https://en.wikipedia.org/wiki/Cryptanalysis</a:t>
            </a:r>
            <a:endParaRPr lang="zh-TW" altLang="en-US" dirty="0"/>
          </a:p>
        </p:txBody>
      </p:sp>
      <p:sp>
        <p:nvSpPr>
          <p:cNvPr id="2" name="矩形 1"/>
          <p:cNvSpPr/>
          <p:nvPr/>
        </p:nvSpPr>
        <p:spPr>
          <a:xfrm>
            <a:off x="566960" y="1692357"/>
            <a:ext cx="7499267" cy="4247317"/>
          </a:xfrm>
          <a:prstGeom prst="rect">
            <a:avLst/>
          </a:prstGeom>
        </p:spPr>
        <p:txBody>
          <a:bodyPr wrap="square">
            <a:spAutoFit/>
          </a:bodyPr>
          <a:lstStyle/>
          <a:p>
            <a:r>
              <a:rPr lang="zh-TW" altLang="en-US" dirty="0"/>
              <a:t>密碼分析（英語：</a:t>
            </a:r>
            <a:r>
              <a:rPr lang="en-US" altLang="zh-TW" dirty="0"/>
              <a:t>cryptanalysis</a:t>
            </a:r>
            <a:r>
              <a:rPr lang="zh-TW" altLang="en-US" dirty="0"/>
              <a:t>，來源於希臘語</a:t>
            </a:r>
            <a:r>
              <a:rPr lang="en-US" altLang="zh-TW" dirty="0" err="1"/>
              <a:t>kryptós</a:t>
            </a:r>
            <a:r>
              <a:rPr lang="zh-TW" altLang="en-US" dirty="0"/>
              <a:t>，即「隱藏」，以及</a:t>
            </a:r>
            <a:r>
              <a:rPr lang="en-US" altLang="zh-TW" dirty="0" err="1"/>
              <a:t>analýein</a:t>
            </a:r>
            <a:r>
              <a:rPr lang="zh-TW" altLang="en-US" dirty="0"/>
              <a:t>，即「解開」），是一門研究在不知道通常解密所需要的秘密信息的情況下對加密的信息進行解密的學問。</a:t>
            </a:r>
            <a:endParaRPr lang="en-US" altLang="zh-TW" dirty="0"/>
          </a:p>
          <a:p>
            <a:endParaRPr lang="en-US" altLang="zh-TW" dirty="0"/>
          </a:p>
          <a:p>
            <a:r>
              <a:rPr lang="zh-TW" altLang="en-US" dirty="0"/>
              <a:t>通常，這需要尋找一個秘密的鑰匙。用不是很正規的話來說，這就是所謂的破解密碼。</a:t>
            </a:r>
          </a:p>
          <a:p>
            <a:endParaRPr lang="en-US" altLang="zh-TW" dirty="0"/>
          </a:p>
          <a:p>
            <a:r>
              <a:rPr lang="zh-TW" altLang="en-US" dirty="0"/>
              <a:t>密碼分析這個詞有時也被用來指廣義上的繞開某個密碼學算法或密碼協議的嘗試，而不僅僅是針對加密算法。</a:t>
            </a:r>
            <a:endParaRPr lang="en-US" altLang="zh-TW" dirty="0"/>
          </a:p>
          <a:p>
            <a:endParaRPr lang="en-US" altLang="zh-TW" dirty="0"/>
          </a:p>
          <a:p>
            <a:r>
              <a:rPr lang="zh-TW" altLang="en-US" dirty="0"/>
              <a:t>但是，密碼分析通常不包括並非主要針對密碼算法或協議的攻擊，如賄賂、拷打、入室搶劫、鍵盤記錄器，等等。</a:t>
            </a:r>
            <a:endParaRPr lang="en-US" altLang="zh-TW" dirty="0"/>
          </a:p>
          <a:p>
            <a:endParaRPr lang="en-US" altLang="zh-TW" dirty="0"/>
          </a:p>
          <a:p>
            <a:r>
              <a:rPr lang="zh-TW" altLang="en-US" dirty="0"/>
              <a:t>儘管這些攻擊方式是計算機安全領域裡的重要考慮因素，而且通常比傳統的密碼分析更加有效。</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7</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182454"/>
            <a:ext cx="9232776" cy="675546"/>
          </a:xfrm>
          <a:prstGeom prst="rect">
            <a:avLst/>
          </a:prstGeom>
        </p:spPr>
      </p:pic>
    </p:spTree>
    <p:extLst>
      <p:ext uri="{BB962C8B-B14F-4D97-AF65-F5344CB8AC3E}">
        <p14:creationId xmlns:p14="http://schemas.microsoft.com/office/powerpoint/2010/main" val="5082674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1191" y="1098011"/>
            <a:ext cx="7761618" cy="4247317"/>
          </a:xfrm>
          <a:prstGeom prst="rect">
            <a:avLst/>
          </a:prstGeom>
        </p:spPr>
        <p:txBody>
          <a:bodyPr wrap="square">
            <a:spAutoFit/>
          </a:bodyPr>
          <a:lstStyle/>
          <a:p>
            <a:r>
              <a:rPr lang="zh-TW" altLang="en-US" dirty="0"/>
              <a:t>密碼分析又稱破密術。密碼分析的目的是發現密碼機制的弱點，從事者可能是意圖顛覆系統惡意的攻擊者或評估系統弱點的設計人。在現代，密碼演算法與協定必須被仔細檢查和測試，確定其保證的安全性。</a:t>
            </a:r>
          </a:p>
          <a:p>
            <a:endParaRPr lang="zh-TW" altLang="en-US" dirty="0"/>
          </a:p>
          <a:p>
            <a:r>
              <a:rPr lang="zh-TW" altLang="en-US" dirty="0"/>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endParaRPr lang="zh-TW" altLang="en-US" dirty="0"/>
          </a:p>
          <a:p>
            <a:r>
              <a:rPr lang="zh-TW" altLang="en-US" dirty="0"/>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8</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78229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classical ciphers</a:t>
            </a:r>
          </a:p>
          <a:p>
            <a:pPr algn="ctr"/>
            <a:r>
              <a:rPr lang="zh-TW" altLang="en-US" sz="6600" dirty="0"/>
              <a:t>古典密碼</a:t>
            </a:r>
            <a:endParaRPr lang="en-US" altLang="zh-TW" sz="6600" dirty="0"/>
          </a:p>
          <a:p>
            <a:pPr algn="ctr"/>
            <a:r>
              <a:rPr lang="zh-TW" altLang="en-US" sz="6600" dirty="0"/>
              <a:t>及其</a:t>
            </a:r>
            <a:endParaRPr lang="en-US" altLang="zh-TW" sz="6600" dirty="0"/>
          </a:p>
          <a:p>
            <a:pPr algn="ctr"/>
            <a:r>
              <a:rPr lang="zh-TW" altLang="en-US" sz="6600" dirty="0"/>
              <a:t>破密分析</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9</a:t>
            </a:fld>
            <a:endParaRPr lang="zh-TW" altLang="en-US"/>
          </a:p>
        </p:txBody>
      </p:sp>
    </p:spTree>
    <p:extLst>
      <p:ext uri="{BB962C8B-B14F-4D97-AF65-F5344CB8AC3E}">
        <p14:creationId xmlns:p14="http://schemas.microsoft.com/office/powerpoint/2010/main" val="1083897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4972</TotalTime>
  <Words>2706</Words>
  <Application>Microsoft Office PowerPoint</Application>
  <PresentationFormat>如螢幕大小 (4:3)</PresentationFormat>
  <Paragraphs>504</Paragraphs>
  <Slides>57</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57</vt:i4>
      </vt:variant>
    </vt:vector>
  </HeadingPairs>
  <TitlesOfParts>
    <vt:vector size="66" baseType="lpstr">
      <vt:lpstr>等线</vt:lpstr>
      <vt:lpstr>Titillium Web</vt:lpstr>
      <vt:lpstr>新細明體</vt:lpstr>
      <vt:lpstr>標楷體</vt:lpstr>
      <vt:lpstr>Arial</vt:lpstr>
      <vt:lpstr>Calibri</vt:lpstr>
      <vt:lpstr>Calibri Light</vt:lpstr>
      <vt:lpstr>Wingdings</vt:lpstr>
      <vt:lpstr>Office 佈景主題</vt:lpstr>
      <vt:lpstr>基礎加密/解密與破密</vt:lpstr>
      <vt:lpstr>課程宗旨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https://en.wikipedia.org/wiki/Transposition_cipher</vt:lpstr>
      <vt:lpstr>PowerPoint 簡報</vt:lpstr>
      <vt:lpstr>PowerPoint 簡報</vt:lpstr>
      <vt:lpstr>維吉尼爾加密法(Vigenere Cipher) http://wiki.kmu.edu.tw/index.php?title=Vigenere_Cipher&amp;redirect=no</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Eric .</cp:lastModifiedBy>
  <cp:revision>43</cp:revision>
  <dcterms:created xsi:type="dcterms:W3CDTF">2017-07-25T01:09:22Z</dcterms:created>
  <dcterms:modified xsi:type="dcterms:W3CDTF">2020-07-10T05:41:11Z</dcterms:modified>
</cp:coreProperties>
</file>